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entation.xml" ContentType="application/vnd.openxmlformats-officedocument.presentationml.presentation.main+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notesSlides/notesSlide6.xml" ContentType="application/vnd.openxmlformats-officedocument.presentationml.notesSlide+xml"/>
  <Override PartName="/ppt/slideMasters/slideMaster1.xml" ContentType="application/vnd.openxmlformats-officedocument.presentationml.slideMaster+xml"/>
  <Override PartName="/ppt/notesMasters/notesMaster1.xml" ContentType="application/vnd.openxmlformats-officedocument.presentationml.notesMaster+xml"/>
  <Override PartName="/ppt/theme/theme2.xml" ContentType="application/vnd.openxmlformats-officedocument.theme+xml"/>
  <Override PartName="/ppt/theme/theme1.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0"/>
  </p:notesMasterIdLst>
  <p:sldIdLst>
    <p:sldId id="368" r:id="rId2"/>
    <p:sldId id="384" r:id="rId3"/>
    <p:sldId id="417" r:id="rId4"/>
    <p:sldId id="407" r:id="rId5"/>
    <p:sldId id="416" r:id="rId6"/>
    <p:sldId id="418" r:id="rId7"/>
    <p:sldId id="413" r:id="rId8"/>
    <p:sldId id="419"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10"/>
    <p:restoredTop sz="96093"/>
  </p:normalViewPr>
  <p:slideViewPr>
    <p:cSldViewPr snapToGrid="0" snapToObjects="1">
      <p:cViewPr varScale="1">
        <p:scale>
          <a:sx n="120" d="100"/>
          <a:sy n="120" d="100"/>
        </p:scale>
        <p:origin x="256"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17" Type="http://schemas.openxmlformats.org/officeDocument/2006/relationships/customXml" Target="../customXml/item3.xml"/><Relationship Id="rId2" Type="http://schemas.openxmlformats.org/officeDocument/2006/relationships/slide" Target="slides/slide1.xml"/><Relationship Id="rId16" Type="http://schemas.openxmlformats.org/officeDocument/2006/relationships/customXml" Target="../customXml/item2.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customXml" Target="../customXml/item1.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BC73C9B-98B1-334B-8C7A-AF941C064014}" type="datetimeFigureOut">
              <a:rPr lang="en-US" smtClean="0"/>
              <a:t>4/29/21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F5B3045-190F-134D-8C39-EAD1C6CDBEC2}" type="slidenum">
              <a:rPr lang="en-US" smtClean="0"/>
              <a:t>‹#›</a:t>
            </a:fld>
            <a:endParaRPr lang="en-US"/>
          </a:p>
        </p:txBody>
      </p:sp>
    </p:spTree>
    <p:extLst>
      <p:ext uri="{BB962C8B-B14F-4D97-AF65-F5344CB8AC3E}">
        <p14:creationId xmlns:p14="http://schemas.microsoft.com/office/powerpoint/2010/main" val="38412171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a:extLst>
              <a:ext uri="{FF2B5EF4-FFF2-40B4-BE49-F238E27FC236}">
                <a16:creationId xmlns:a16="http://schemas.microsoft.com/office/drawing/2014/main" id="{F618B0CB-56AE-C440-894D-19ABC9BE6096}"/>
              </a:ext>
            </a:extLst>
          </p:cNvPr>
          <p:cNvSpPr>
            <a:spLocks noGrp="1" noRot="1" noChangeAspect="1" noTextEdit="1"/>
          </p:cNvSpPr>
          <p:nvPr>
            <p:ph type="sldImg"/>
          </p:nvPr>
        </p:nvSpPr>
        <p:spPr>
          <a:ln/>
        </p:spPr>
      </p:sp>
      <p:sp>
        <p:nvSpPr>
          <p:cNvPr id="17411" name="Notes Placeholder 2">
            <a:extLst>
              <a:ext uri="{FF2B5EF4-FFF2-40B4-BE49-F238E27FC236}">
                <a16:creationId xmlns:a16="http://schemas.microsoft.com/office/drawing/2014/main" id="{BC9B0111-EF83-9C45-A62F-7032A364514A}"/>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b="1" u="sng">
                <a:latin typeface="Times" pitchFamily="2" charset="0"/>
                <a:ea typeface="ＭＳ Ｐゴシック" panose="020B0600070205080204" pitchFamily="34" charset="-128"/>
              </a:rPr>
              <a:t>Introductions</a:t>
            </a:r>
            <a:endParaRPr lang="en-US" altLang="en-US">
              <a:latin typeface="Times" pitchFamily="2" charset="0"/>
              <a:ea typeface="ＭＳ Ｐゴシック" panose="020B0600070205080204" pitchFamily="34" charset="-128"/>
            </a:endParaRPr>
          </a:p>
          <a:p>
            <a:r>
              <a:rPr lang="en-US" altLang="en-US">
                <a:latin typeface="Times" pitchFamily="2" charset="0"/>
                <a:ea typeface="ＭＳ Ｐゴシック" panose="020B0600070205080204" pitchFamily="34" charset="-128"/>
              </a:rPr>
              <a:t>Ask folks to provide the following info about themselves</a:t>
            </a:r>
          </a:p>
          <a:p>
            <a:pPr lvl="1"/>
            <a:r>
              <a:rPr lang="en-US" altLang="en-US">
                <a:latin typeface="Times" pitchFamily="2" charset="0"/>
                <a:ea typeface="ＭＳ Ｐゴシック" panose="020B0600070205080204" pitchFamily="34" charset="-128"/>
              </a:rPr>
              <a:t>Name</a:t>
            </a:r>
          </a:p>
          <a:p>
            <a:pPr lvl="1"/>
            <a:r>
              <a:rPr lang="en-US" altLang="en-US">
                <a:latin typeface="Times" pitchFamily="2" charset="0"/>
                <a:ea typeface="ＭＳ Ｐゴシック" panose="020B0600070205080204" pitchFamily="34" charset="-128"/>
              </a:rPr>
              <a:t>where they are from/living</a:t>
            </a:r>
          </a:p>
          <a:p>
            <a:pPr lvl="1"/>
            <a:r>
              <a:rPr lang="en-US" altLang="en-US">
                <a:latin typeface="Times" pitchFamily="2" charset="0"/>
                <a:ea typeface="ＭＳ Ｐゴシック" panose="020B0600070205080204" pitchFamily="34" charset="-128"/>
              </a:rPr>
              <a:t>and a little bit about their expertise</a:t>
            </a:r>
          </a:p>
          <a:p>
            <a:endParaRPr lang="en-US" altLang="en-US">
              <a:latin typeface="Times" pitchFamily="2" charset="0"/>
              <a:ea typeface="ＭＳ Ｐゴシック" panose="020B0600070205080204" pitchFamily="34" charset="-128"/>
            </a:endParaRPr>
          </a:p>
        </p:txBody>
      </p:sp>
      <p:sp>
        <p:nvSpPr>
          <p:cNvPr id="17412" name="Slide Number Placeholder 3">
            <a:extLst>
              <a:ext uri="{FF2B5EF4-FFF2-40B4-BE49-F238E27FC236}">
                <a16:creationId xmlns:a16="http://schemas.microsoft.com/office/drawing/2014/main" id="{696C487F-F28F-C242-A655-03E209DDFB06}"/>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a:solidFill>
                  <a:schemeClr val="tx1"/>
                </a:solidFill>
                <a:latin typeface="Times" pitchFamily="2" charset="0"/>
                <a:ea typeface="ＭＳ Ｐゴシック" panose="020B0600070205080204" pitchFamily="34" charset="-128"/>
              </a:defRPr>
            </a:lvl1pPr>
            <a:lvl2pPr marL="37931725" indent="-37474525" eaLnBrk="0" hangingPunct="0">
              <a:defRPr sz="2800">
                <a:solidFill>
                  <a:schemeClr val="tx1"/>
                </a:solidFill>
                <a:latin typeface="Times" pitchFamily="2" charset="0"/>
                <a:ea typeface="ＭＳ Ｐゴシック" panose="020B0600070205080204" pitchFamily="34" charset="-128"/>
              </a:defRPr>
            </a:lvl2pPr>
            <a:lvl3pPr eaLnBrk="0" hangingPunct="0">
              <a:defRPr sz="2800">
                <a:solidFill>
                  <a:schemeClr val="tx1"/>
                </a:solidFill>
                <a:latin typeface="Times" pitchFamily="2" charset="0"/>
                <a:ea typeface="ＭＳ Ｐゴシック" panose="020B0600070205080204" pitchFamily="34" charset="-128"/>
              </a:defRPr>
            </a:lvl3pPr>
            <a:lvl4pPr eaLnBrk="0" hangingPunct="0">
              <a:defRPr sz="2800">
                <a:solidFill>
                  <a:schemeClr val="tx1"/>
                </a:solidFill>
                <a:latin typeface="Times" pitchFamily="2" charset="0"/>
                <a:ea typeface="ＭＳ Ｐゴシック" panose="020B0600070205080204" pitchFamily="34" charset="-128"/>
              </a:defRPr>
            </a:lvl4pPr>
            <a:lvl5pPr eaLnBrk="0" hangingPunct="0">
              <a:defRPr sz="2800">
                <a:solidFill>
                  <a:schemeClr val="tx1"/>
                </a:solidFill>
                <a:latin typeface="Times" pitchFamily="2" charset="0"/>
                <a:ea typeface="ＭＳ Ｐゴシック" panose="020B0600070205080204" pitchFamily="34" charset="-128"/>
              </a:defRPr>
            </a:lvl5pPr>
            <a:lvl6pPr marL="457200" eaLnBrk="0" fontAlgn="base" hangingPunct="0">
              <a:spcBef>
                <a:spcPct val="0"/>
              </a:spcBef>
              <a:spcAft>
                <a:spcPct val="0"/>
              </a:spcAft>
              <a:defRPr sz="2800">
                <a:solidFill>
                  <a:schemeClr val="tx1"/>
                </a:solidFill>
                <a:latin typeface="Times" pitchFamily="2" charset="0"/>
                <a:ea typeface="ＭＳ Ｐゴシック" panose="020B0600070205080204" pitchFamily="34" charset="-128"/>
              </a:defRPr>
            </a:lvl6pPr>
            <a:lvl7pPr marL="914400" eaLnBrk="0" fontAlgn="base" hangingPunct="0">
              <a:spcBef>
                <a:spcPct val="0"/>
              </a:spcBef>
              <a:spcAft>
                <a:spcPct val="0"/>
              </a:spcAft>
              <a:defRPr sz="2800">
                <a:solidFill>
                  <a:schemeClr val="tx1"/>
                </a:solidFill>
                <a:latin typeface="Times" pitchFamily="2" charset="0"/>
                <a:ea typeface="ＭＳ Ｐゴシック" panose="020B0600070205080204" pitchFamily="34" charset="-128"/>
              </a:defRPr>
            </a:lvl7pPr>
            <a:lvl8pPr marL="1371600" eaLnBrk="0" fontAlgn="base" hangingPunct="0">
              <a:spcBef>
                <a:spcPct val="0"/>
              </a:spcBef>
              <a:spcAft>
                <a:spcPct val="0"/>
              </a:spcAft>
              <a:defRPr sz="2800">
                <a:solidFill>
                  <a:schemeClr val="tx1"/>
                </a:solidFill>
                <a:latin typeface="Times" pitchFamily="2" charset="0"/>
                <a:ea typeface="ＭＳ Ｐゴシック" panose="020B0600070205080204" pitchFamily="34" charset="-128"/>
              </a:defRPr>
            </a:lvl8pPr>
            <a:lvl9pPr marL="1828800" eaLnBrk="0" fontAlgn="base" hangingPunct="0">
              <a:spcBef>
                <a:spcPct val="0"/>
              </a:spcBef>
              <a:spcAft>
                <a:spcPct val="0"/>
              </a:spcAft>
              <a:defRPr sz="2800">
                <a:solidFill>
                  <a:schemeClr val="tx1"/>
                </a:solidFill>
                <a:latin typeface="Times" pitchFamily="2" charset="0"/>
                <a:ea typeface="ＭＳ Ｐゴシック" panose="020B0600070205080204" pitchFamily="34" charset="-128"/>
              </a:defRPr>
            </a:lvl9pPr>
          </a:lstStyle>
          <a:p>
            <a:fld id="{E4E34F41-C281-3F44-B91B-0384BF646C6D}" type="slidenum">
              <a:rPr lang="en-US" altLang="en-US" sz="1200"/>
              <a:pPr/>
              <a:t>2</a:t>
            </a:fld>
            <a:endParaRPr lang="en-US" altLang="en-US" sz="1200"/>
          </a:p>
        </p:txBody>
      </p:sp>
    </p:spTree>
    <p:extLst>
      <p:ext uri="{BB962C8B-B14F-4D97-AF65-F5344CB8AC3E}">
        <p14:creationId xmlns:p14="http://schemas.microsoft.com/office/powerpoint/2010/main" val="16390638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a:extLst>
              <a:ext uri="{FF2B5EF4-FFF2-40B4-BE49-F238E27FC236}">
                <a16:creationId xmlns:a16="http://schemas.microsoft.com/office/drawing/2014/main" id="{1C160426-6FB7-2445-B49D-33FF6E37C88B}"/>
              </a:ext>
            </a:extLst>
          </p:cNvPr>
          <p:cNvSpPr>
            <a:spLocks noGrp="1" noRot="1" noChangeAspect="1" noTextEdit="1"/>
          </p:cNvSpPr>
          <p:nvPr>
            <p:ph type="sldImg"/>
          </p:nvPr>
        </p:nvSpPr>
        <p:spPr>
          <a:ln/>
        </p:spPr>
      </p:sp>
      <p:sp>
        <p:nvSpPr>
          <p:cNvPr id="19459" name="Notes Placeholder 2">
            <a:extLst>
              <a:ext uri="{FF2B5EF4-FFF2-40B4-BE49-F238E27FC236}">
                <a16:creationId xmlns:a16="http://schemas.microsoft.com/office/drawing/2014/main" id="{5746B3CC-DBFE-0247-9EE4-1E3F83F6AF27}"/>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nSpc>
                <a:spcPct val="80000"/>
              </a:lnSpc>
            </a:pPr>
            <a:r>
              <a:rPr lang="en-US" altLang="en-US" sz="900" b="1" u="sng">
                <a:latin typeface="Times" pitchFamily="2" charset="0"/>
                <a:ea typeface="ＭＳ Ｐゴシック" panose="020B0600070205080204" pitchFamily="34" charset="-128"/>
              </a:rPr>
              <a:t>ToR</a:t>
            </a:r>
            <a:endParaRPr lang="en-US" altLang="en-US" sz="900">
              <a:latin typeface="Times" pitchFamily="2" charset="0"/>
              <a:ea typeface="ＭＳ Ｐゴシック" panose="020B0600070205080204" pitchFamily="34" charset="-128"/>
            </a:endParaRPr>
          </a:p>
          <a:p>
            <a:pPr>
              <a:lnSpc>
                <a:spcPct val="80000"/>
              </a:lnSpc>
            </a:pPr>
            <a:r>
              <a:rPr lang="en-US" altLang="en-US" sz="900">
                <a:latin typeface="Times" pitchFamily="2" charset="0"/>
                <a:ea typeface="ＭＳ Ｐゴシック" panose="020B0600070205080204" pitchFamily="34" charset="-128"/>
              </a:rPr>
              <a:t>Highlight the following:</a:t>
            </a:r>
          </a:p>
          <a:p>
            <a:pPr>
              <a:lnSpc>
                <a:spcPct val="80000"/>
              </a:lnSpc>
            </a:pPr>
            <a:r>
              <a:rPr lang="en-US" altLang="en-US" sz="900">
                <a:latin typeface="Times" pitchFamily="2" charset="0"/>
                <a:ea typeface="ＭＳ Ｐゴシック" panose="020B0600070205080204" pitchFamily="34" charset="-128"/>
              </a:rPr>
              <a:t>1</a:t>
            </a:r>
            <a:r>
              <a:rPr lang="en-US" altLang="en-US" sz="900" baseline="30000">
                <a:latin typeface="Times" pitchFamily="2" charset="0"/>
                <a:ea typeface="ＭＳ Ｐゴシック" panose="020B0600070205080204" pitchFamily="34" charset="-128"/>
              </a:rPr>
              <a:t>st</a:t>
            </a:r>
            <a:r>
              <a:rPr lang="en-US" altLang="en-US" sz="900">
                <a:latin typeface="Times" pitchFamily="2" charset="0"/>
                <a:ea typeface="ＭＳ Ｐゴシック" panose="020B0600070205080204" pitchFamily="34" charset="-128"/>
              </a:rPr>
              <a:t> draft of ToR developed with extensive input from the IPTF, a group formed to help develop the GEF’s P&amp;G document</a:t>
            </a:r>
          </a:p>
          <a:p>
            <a:pPr>
              <a:lnSpc>
                <a:spcPct val="80000"/>
              </a:lnSpc>
            </a:pPr>
            <a:r>
              <a:rPr lang="en-US" altLang="en-US" sz="900">
                <a:latin typeface="Times" pitchFamily="2" charset="0"/>
                <a:ea typeface="ＭＳ Ｐゴシック" panose="020B0600070205080204" pitchFamily="34" charset="-128"/>
              </a:rPr>
              <a:t>The scope of work of the ToR is outlined in the P&amp;G</a:t>
            </a:r>
          </a:p>
          <a:p>
            <a:pPr>
              <a:lnSpc>
                <a:spcPct val="80000"/>
              </a:lnSpc>
            </a:pPr>
            <a:r>
              <a:rPr lang="en-US" altLang="en-US" sz="900">
                <a:latin typeface="Times" pitchFamily="2" charset="0"/>
                <a:ea typeface="ＭＳ Ｐゴシック" panose="020B0600070205080204" pitchFamily="34" charset="-128"/>
              </a:rPr>
              <a:t>Outlines how members are identified, expectations, etc</a:t>
            </a:r>
          </a:p>
          <a:p>
            <a:pPr lvl="1">
              <a:lnSpc>
                <a:spcPct val="80000"/>
              </a:lnSpc>
            </a:pPr>
            <a:r>
              <a:rPr lang="en-US" altLang="en-US" sz="900">
                <a:latin typeface="Times" pitchFamily="2" charset="0"/>
                <a:ea typeface="ＭＳ Ｐゴシック" panose="020B0600070205080204" pitchFamily="34" charset="-128"/>
              </a:rPr>
              <a:t>One note, membership is for 2 years but we’ll want to stagger things a bit so that there isn’t a complete information drain after 2 years, so perhaps a few folks will serve 3 years to accommodate a staggered schedule</a:t>
            </a:r>
          </a:p>
          <a:p>
            <a:pPr>
              <a:lnSpc>
                <a:spcPct val="80000"/>
              </a:lnSpc>
            </a:pPr>
            <a:r>
              <a:rPr lang="en-US" altLang="en-US" sz="900">
                <a:latin typeface="Times" pitchFamily="2" charset="0"/>
                <a:ea typeface="ＭＳ Ｐゴシック" panose="020B0600070205080204" pitchFamily="34" charset="-128"/>
              </a:rPr>
              <a:t>Chatham House rules, so that this can be an open dialogue for folks to feel comfortable sharing their views.  Please think about this when providing summaries to constituencies</a:t>
            </a:r>
          </a:p>
          <a:p>
            <a:pPr lvl="1">
              <a:lnSpc>
                <a:spcPct val="80000"/>
              </a:lnSpc>
            </a:pPr>
            <a:r>
              <a:rPr lang="en-US" altLang="en-US" sz="900">
                <a:latin typeface="Times" pitchFamily="2" charset="0"/>
                <a:ea typeface="ＭＳ Ｐゴシック" panose="020B0600070205080204" pitchFamily="34" charset="-128"/>
              </a:rPr>
              <a:t>In case anyone would like a reminder on the specific rule: The Chatham House Rule reads as follows: "When a meeting, or part thereof, is held under the Chatham House Rule, participants are free to use the information received, but neither the identity nor the affiliation of the speaker(s), nor that of any other participant, may be revealed".</a:t>
            </a:r>
          </a:p>
          <a:p>
            <a:pPr>
              <a:lnSpc>
                <a:spcPct val="80000"/>
              </a:lnSpc>
            </a:pPr>
            <a:r>
              <a:rPr lang="en-US" altLang="en-US" sz="900">
                <a:latin typeface="Times" pitchFamily="2" charset="0"/>
                <a:ea typeface="ＭＳ Ｐゴシック" panose="020B0600070205080204" pitchFamily="34" charset="-128"/>
              </a:rPr>
              <a:t> </a:t>
            </a:r>
          </a:p>
          <a:p>
            <a:pPr>
              <a:lnSpc>
                <a:spcPct val="80000"/>
              </a:lnSpc>
            </a:pPr>
            <a:r>
              <a:rPr lang="en-US" altLang="en-US" sz="900" b="1" u="sng">
                <a:latin typeface="Times" pitchFamily="2" charset="0"/>
                <a:ea typeface="ＭＳ Ｐゴシック" panose="020B0600070205080204" pitchFamily="34" charset="-128"/>
              </a:rPr>
              <a:t>Work Plan</a:t>
            </a:r>
            <a:endParaRPr lang="en-US" altLang="en-US" sz="900">
              <a:latin typeface="Times" pitchFamily="2" charset="0"/>
              <a:ea typeface="ＭＳ Ｐゴシック" panose="020B0600070205080204" pitchFamily="34" charset="-128"/>
            </a:endParaRPr>
          </a:p>
          <a:p>
            <a:pPr>
              <a:lnSpc>
                <a:spcPct val="80000"/>
              </a:lnSpc>
            </a:pPr>
            <a:r>
              <a:rPr lang="en-US" altLang="en-US" sz="900">
                <a:latin typeface="Times" pitchFamily="2" charset="0"/>
                <a:ea typeface="ＭＳ Ｐゴシック" panose="020B0600070205080204" pitchFamily="34" charset="-128"/>
              </a:rPr>
              <a:t>The draft work plan is based in part on issues that seemed to generate a significant amount of attention during the P&amp;G development, and also taking into account GEF’s current review timeline.  There is scope to expand the work based on what the members think they can support given other responsibilities.  Want to ensure that we are successful in what we take on so don’t want to over-burden and have ability to delve into the topics</a:t>
            </a:r>
          </a:p>
          <a:p>
            <a:pPr>
              <a:lnSpc>
                <a:spcPct val="80000"/>
              </a:lnSpc>
            </a:pPr>
            <a:r>
              <a:rPr lang="en-US" altLang="en-US" sz="900">
                <a:latin typeface="Times" pitchFamily="2" charset="0"/>
                <a:ea typeface="ＭＳ Ｐゴシック" panose="020B0600070205080204" pitchFamily="34" charset="-128"/>
              </a:rPr>
              <a:t> </a:t>
            </a:r>
          </a:p>
          <a:p>
            <a:pPr>
              <a:lnSpc>
                <a:spcPct val="80000"/>
              </a:lnSpc>
            </a:pPr>
            <a:r>
              <a:rPr lang="en-US" altLang="en-US" sz="900" b="1" u="sng">
                <a:latin typeface="Times" pitchFamily="2" charset="0"/>
                <a:ea typeface="ＭＳ Ｐゴシック" panose="020B0600070205080204" pitchFamily="34" charset="-128"/>
              </a:rPr>
              <a:t>Chair and co-chair</a:t>
            </a:r>
            <a:endParaRPr lang="en-US" altLang="en-US" sz="900">
              <a:latin typeface="Times" pitchFamily="2" charset="0"/>
              <a:ea typeface="ＭＳ Ｐゴシック" panose="020B0600070205080204" pitchFamily="34" charset="-128"/>
            </a:endParaRPr>
          </a:p>
          <a:p>
            <a:pPr>
              <a:lnSpc>
                <a:spcPct val="80000"/>
              </a:lnSpc>
            </a:pPr>
            <a:r>
              <a:rPr lang="en-US" altLang="en-US" sz="900">
                <a:latin typeface="Times" pitchFamily="2" charset="0"/>
                <a:ea typeface="ＭＳ Ｐゴシック" panose="020B0600070205080204" pitchFamily="34" charset="-128"/>
              </a:rPr>
              <a:t>Key responsibilities include ensuring that the group is following its ToR and on track to fulfilling the tasks of the work plan.   </a:t>
            </a:r>
          </a:p>
          <a:p>
            <a:pPr>
              <a:lnSpc>
                <a:spcPct val="80000"/>
              </a:lnSpc>
            </a:pPr>
            <a:r>
              <a:rPr lang="en-US" altLang="en-US" sz="900">
                <a:latin typeface="Times" pitchFamily="2" charset="0"/>
                <a:ea typeface="ＭＳ Ｐゴシック" panose="020B0600070205080204" pitchFamily="34" charset="-128"/>
              </a:rPr>
              <a:t>Also, lead points of order to formalize group findings and/or agreements.</a:t>
            </a:r>
          </a:p>
          <a:p>
            <a:pPr>
              <a:lnSpc>
                <a:spcPct val="80000"/>
              </a:lnSpc>
            </a:pPr>
            <a:endParaRPr lang="en-US" altLang="en-US" sz="900">
              <a:latin typeface="Times" pitchFamily="2" charset="0"/>
              <a:ea typeface="ＭＳ Ｐゴシック" panose="020B0600070205080204" pitchFamily="34" charset="-128"/>
            </a:endParaRPr>
          </a:p>
        </p:txBody>
      </p:sp>
      <p:sp>
        <p:nvSpPr>
          <p:cNvPr id="19460" name="Slide Number Placeholder 3">
            <a:extLst>
              <a:ext uri="{FF2B5EF4-FFF2-40B4-BE49-F238E27FC236}">
                <a16:creationId xmlns:a16="http://schemas.microsoft.com/office/drawing/2014/main" id="{29D62C03-C20D-EB47-873B-A76967596D18}"/>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a:solidFill>
                  <a:schemeClr val="tx1"/>
                </a:solidFill>
                <a:latin typeface="Times" pitchFamily="2" charset="0"/>
                <a:ea typeface="ＭＳ Ｐゴシック" panose="020B0600070205080204" pitchFamily="34" charset="-128"/>
              </a:defRPr>
            </a:lvl1pPr>
            <a:lvl2pPr marL="37931725" indent="-37474525" eaLnBrk="0" hangingPunct="0">
              <a:defRPr sz="2800">
                <a:solidFill>
                  <a:schemeClr val="tx1"/>
                </a:solidFill>
                <a:latin typeface="Times" pitchFamily="2" charset="0"/>
                <a:ea typeface="ＭＳ Ｐゴシック" panose="020B0600070205080204" pitchFamily="34" charset="-128"/>
              </a:defRPr>
            </a:lvl2pPr>
            <a:lvl3pPr eaLnBrk="0" hangingPunct="0">
              <a:defRPr sz="2800">
                <a:solidFill>
                  <a:schemeClr val="tx1"/>
                </a:solidFill>
                <a:latin typeface="Times" pitchFamily="2" charset="0"/>
                <a:ea typeface="ＭＳ Ｐゴシック" panose="020B0600070205080204" pitchFamily="34" charset="-128"/>
              </a:defRPr>
            </a:lvl3pPr>
            <a:lvl4pPr eaLnBrk="0" hangingPunct="0">
              <a:defRPr sz="2800">
                <a:solidFill>
                  <a:schemeClr val="tx1"/>
                </a:solidFill>
                <a:latin typeface="Times" pitchFamily="2" charset="0"/>
                <a:ea typeface="ＭＳ Ｐゴシック" panose="020B0600070205080204" pitchFamily="34" charset="-128"/>
              </a:defRPr>
            </a:lvl4pPr>
            <a:lvl5pPr eaLnBrk="0" hangingPunct="0">
              <a:defRPr sz="2800">
                <a:solidFill>
                  <a:schemeClr val="tx1"/>
                </a:solidFill>
                <a:latin typeface="Times" pitchFamily="2" charset="0"/>
                <a:ea typeface="ＭＳ Ｐゴシック" panose="020B0600070205080204" pitchFamily="34" charset="-128"/>
              </a:defRPr>
            </a:lvl5pPr>
            <a:lvl6pPr marL="457200" eaLnBrk="0" fontAlgn="base" hangingPunct="0">
              <a:spcBef>
                <a:spcPct val="0"/>
              </a:spcBef>
              <a:spcAft>
                <a:spcPct val="0"/>
              </a:spcAft>
              <a:defRPr sz="2800">
                <a:solidFill>
                  <a:schemeClr val="tx1"/>
                </a:solidFill>
                <a:latin typeface="Times" pitchFamily="2" charset="0"/>
                <a:ea typeface="ＭＳ Ｐゴシック" panose="020B0600070205080204" pitchFamily="34" charset="-128"/>
              </a:defRPr>
            </a:lvl6pPr>
            <a:lvl7pPr marL="914400" eaLnBrk="0" fontAlgn="base" hangingPunct="0">
              <a:spcBef>
                <a:spcPct val="0"/>
              </a:spcBef>
              <a:spcAft>
                <a:spcPct val="0"/>
              </a:spcAft>
              <a:defRPr sz="2800">
                <a:solidFill>
                  <a:schemeClr val="tx1"/>
                </a:solidFill>
                <a:latin typeface="Times" pitchFamily="2" charset="0"/>
                <a:ea typeface="ＭＳ Ｐゴシック" panose="020B0600070205080204" pitchFamily="34" charset="-128"/>
              </a:defRPr>
            </a:lvl7pPr>
            <a:lvl8pPr marL="1371600" eaLnBrk="0" fontAlgn="base" hangingPunct="0">
              <a:spcBef>
                <a:spcPct val="0"/>
              </a:spcBef>
              <a:spcAft>
                <a:spcPct val="0"/>
              </a:spcAft>
              <a:defRPr sz="2800">
                <a:solidFill>
                  <a:schemeClr val="tx1"/>
                </a:solidFill>
                <a:latin typeface="Times" pitchFamily="2" charset="0"/>
                <a:ea typeface="ＭＳ Ｐゴシック" panose="020B0600070205080204" pitchFamily="34" charset="-128"/>
              </a:defRPr>
            </a:lvl8pPr>
            <a:lvl9pPr marL="1828800" eaLnBrk="0" fontAlgn="base" hangingPunct="0">
              <a:spcBef>
                <a:spcPct val="0"/>
              </a:spcBef>
              <a:spcAft>
                <a:spcPct val="0"/>
              </a:spcAft>
              <a:defRPr sz="2800">
                <a:solidFill>
                  <a:schemeClr val="tx1"/>
                </a:solidFill>
                <a:latin typeface="Times" pitchFamily="2" charset="0"/>
                <a:ea typeface="ＭＳ Ｐゴシック" panose="020B0600070205080204" pitchFamily="34" charset="-128"/>
              </a:defRPr>
            </a:lvl9pPr>
          </a:lstStyle>
          <a:p>
            <a:fld id="{6BBCDF94-617C-2040-B7F4-B5B548AEA9F0}" type="slidenum">
              <a:rPr lang="en-US" altLang="en-US" sz="1200"/>
              <a:pPr/>
              <a:t>3</a:t>
            </a:fld>
            <a:endParaRPr lang="en-US" altLang="en-US" sz="1200"/>
          </a:p>
        </p:txBody>
      </p:sp>
    </p:spTree>
    <p:extLst>
      <p:ext uri="{BB962C8B-B14F-4D97-AF65-F5344CB8AC3E}">
        <p14:creationId xmlns:p14="http://schemas.microsoft.com/office/powerpoint/2010/main" val="29013814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a:extLst>
              <a:ext uri="{FF2B5EF4-FFF2-40B4-BE49-F238E27FC236}">
                <a16:creationId xmlns:a16="http://schemas.microsoft.com/office/drawing/2014/main" id="{38188DA7-4C8A-9C40-807E-04A5F286F422}"/>
              </a:ext>
            </a:extLst>
          </p:cNvPr>
          <p:cNvSpPr>
            <a:spLocks noGrp="1" noRot="1" noChangeAspect="1" noTextEdit="1"/>
          </p:cNvSpPr>
          <p:nvPr>
            <p:ph type="sldImg"/>
          </p:nvPr>
        </p:nvSpPr>
        <p:spPr>
          <a:ln/>
        </p:spPr>
      </p:sp>
      <p:sp>
        <p:nvSpPr>
          <p:cNvPr id="21507" name="Notes Placeholder 2">
            <a:extLst>
              <a:ext uri="{FF2B5EF4-FFF2-40B4-BE49-F238E27FC236}">
                <a16:creationId xmlns:a16="http://schemas.microsoft.com/office/drawing/2014/main" id="{4D77EDD4-2AB4-3442-968D-A91603D24BCA}"/>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nSpc>
                <a:spcPct val="80000"/>
              </a:lnSpc>
            </a:pPr>
            <a:r>
              <a:rPr lang="en-US" altLang="en-US" sz="900" b="1" u="sng">
                <a:latin typeface="Times" pitchFamily="2" charset="0"/>
                <a:ea typeface="ＭＳ Ｐゴシック" panose="020B0600070205080204" pitchFamily="34" charset="-128"/>
              </a:rPr>
              <a:t>ToR</a:t>
            </a:r>
            <a:endParaRPr lang="en-US" altLang="en-US" sz="900">
              <a:latin typeface="Times" pitchFamily="2" charset="0"/>
              <a:ea typeface="ＭＳ Ｐゴシック" panose="020B0600070205080204" pitchFamily="34" charset="-128"/>
            </a:endParaRPr>
          </a:p>
          <a:p>
            <a:pPr>
              <a:lnSpc>
                <a:spcPct val="80000"/>
              </a:lnSpc>
            </a:pPr>
            <a:r>
              <a:rPr lang="en-US" altLang="en-US" sz="900">
                <a:latin typeface="Times" pitchFamily="2" charset="0"/>
                <a:ea typeface="ＭＳ Ｐゴシック" panose="020B0600070205080204" pitchFamily="34" charset="-128"/>
              </a:rPr>
              <a:t>Highlight the following:</a:t>
            </a:r>
          </a:p>
          <a:p>
            <a:pPr>
              <a:lnSpc>
                <a:spcPct val="80000"/>
              </a:lnSpc>
            </a:pPr>
            <a:r>
              <a:rPr lang="en-US" altLang="en-US" sz="900">
                <a:latin typeface="Times" pitchFamily="2" charset="0"/>
                <a:ea typeface="ＭＳ Ｐゴシック" panose="020B0600070205080204" pitchFamily="34" charset="-128"/>
              </a:rPr>
              <a:t>1</a:t>
            </a:r>
            <a:r>
              <a:rPr lang="en-US" altLang="en-US" sz="900" baseline="30000">
                <a:latin typeface="Times" pitchFamily="2" charset="0"/>
                <a:ea typeface="ＭＳ Ｐゴシック" panose="020B0600070205080204" pitchFamily="34" charset="-128"/>
              </a:rPr>
              <a:t>st</a:t>
            </a:r>
            <a:r>
              <a:rPr lang="en-US" altLang="en-US" sz="900">
                <a:latin typeface="Times" pitchFamily="2" charset="0"/>
                <a:ea typeface="ＭＳ Ｐゴシック" panose="020B0600070205080204" pitchFamily="34" charset="-128"/>
              </a:rPr>
              <a:t> draft of ToR developed with extensive input from the IPTF, a group formed to help develop the GEF’s P&amp;G document</a:t>
            </a:r>
          </a:p>
          <a:p>
            <a:pPr>
              <a:lnSpc>
                <a:spcPct val="80000"/>
              </a:lnSpc>
            </a:pPr>
            <a:r>
              <a:rPr lang="en-US" altLang="en-US" sz="900">
                <a:latin typeface="Times" pitchFamily="2" charset="0"/>
                <a:ea typeface="ＭＳ Ｐゴシック" panose="020B0600070205080204" pitchFamily="34" charset="-128"/>
              </a:rPr>
              <a:t>The scope of work of the ToR is outlined in the P&amp;G</a:t>
            </a:r>
          </a:p>
          <a:p>
            <a:pPr>
              <a:lnSpc>
                <a:spcPct val="80000"/>
              </a:lnSpc>
            </a:pPr>
            <a:r>
              <a:rPr lang="en-US" altLang="en-US" sz="900">
                <a:latin typeface="Times" pitchFamily="2" charset="0"/>
                <a:ea typeface="ＭＳ Ｐゴシック" panose="020B0600070205080204" pitchFamily="34" charset="-128"/>
              </a:rPr>
              <a:t>Outlines how members are identified, expectations, etc</a:t>
            </a:r>
          </a:p>
          <a:p>
            <a:pPr lvl="1">
              <a:lnSpc>
                <a:spcPct val="80000"/>
              </a:lnSpc>
            </a:pPr>
            <a:r>
              <a:rPr lang="en-US" altLang="en-US" sz="900">
                <a:latin typeface="Times" pitchFamily="2" charset="0"/>
                <a:ea typeface="ＭＳ Ｐゴシック" panose="020B0600070205080204" pitchFamily="34" charset="-128"/>
              </a:rPr>
              <a:t>One note, membership is for 2 years but we’ll want to stagger things a bit so that there isn’t a complete information drain after 2 years, so perhaps a few folks will serve 3 years to accommodate a staggered schedule</a:t>
            </a:r>
          </a:p>
          <a:p>
            <a:pPr>
              <a:lnSpc>
                <a:spcPct val="80000"/>
              </a:lnSpc>
            </a:pPr>
            <a:r>
              <a:rPr lang="en-US" altLang="en-US" sz="900">
                <a:latin typeface="Times" pitchFamily="2" charset="0"/>
                <a:ea typeface="ＭＳ Ｐゴシック" panose="020B0600070205080204" pitchFamily="34" charset="-128"/>
              </a:rPr>
              <a:t>Chatham House rules, so that this can be an open dialogue for folks to feel comfortable sharing their views.  Please think about this when providing summaries to constituencies</a:t>
            </a:r>
          </a:p>
          <a:p>
            <a:pPr lvl="1">
              <a:lnSpc>
                <a:spcPct val="80000"/>
              </a:lnSpc>
            </a:pPr>
            <a:r>
              <a:rPr lang="en-US" altLang="en-US" sz="900">
                <a:latin typeface="Times" pitchFamily="2" charset="0"/>
                <a:ea typeface="ＭＳ Ｐゴシック" panose="020B0600070205080204" pitchFamily="34" charset="-128"/>
              </a:rPr>
              <a:t>In case anyone would like a reminder on the specific rule: The Chatham House Rule reads as follows: "When a meeting, or part thereof, is held under the Chatham House Rule, participants are free to use the information received, but neither the identity nor the affiliation of the speaker(s), nor that of any other participant, may be revealed".</a:t>
            </a:r>
          </a:p>
          <a:p>
            <a:pPr>
              <a:lnSpc>
                <a:spcPct val="80000"/>
              </a:lnSpc>
            </a:pPr>
            <a:r>
              <a:rPr lang="en-US" altLang="en-US" sz="900">
                <a:latin typeface="Times" pitchFamily="2" charset="0"/>
                <a:ea typeface="ＭＳ Ｐゴシック" panose="020B0600070205080204" pitchFamily="34" charset="-128"/>
              </a:rPr>
              <a:t> </a:t>
            </a:r>
          </a:p>
          <a:p>
            <a:pPr>
              <a:lnSpc>
                <a:spcPct val="80000"/>
              </a:lnSpc>
            </a:pPr>
            <a:r>
              <a:rPr lang="en-US" altLang="en-US" sz="900" b="1" u="sng">
                <a:latin typeface="Times" pitchFamily="2" charset="0"/>
                <a:ea typeface="ＭＳ Ｐゴシック" panose="020B0600070205080204" pitchFamily="34" charset="-128"/>
              </a:rPr>
              <a:t>Work Plan</a:t>
            </a:r>
            <a:endParaRPr lang="en-US" altLang="en-US" sz="900">
              <a:latin typeface="Times" pitchFamily="2" charset="0"/>
              <a:ea typeface="ＭＳ Ｐゴシック" panose="020B0600070205080204" pitchFamily="34" charset="-128"/>
            </a:endParaRPr>
          </a:p>
          <a:p>
            <a:pPr>
              <a:lnSpc>
                <a:spcPct val="80000"/>
              </a:lnSpc>
            </a:pPr>
            <a:r>
              <a:rPr lang="en-US" altLang="en-US" sz="900">
                <a:latin typeface="Times" pitchFamily="2" charset="0"/>
                <a:ea typeface="ＭＳ Ｐゴシック" panose="020B0600070205080204" pitchFamily="34" charset="-128"/>
              </a:rPr>
              <a:t>The draft work plan is based in part on issues that seemed to generate a significant amount of attention during the P&amp;G development, and also taking into account GEF’s current review timeline.  There is scope to expand the work based on what the members think they can support given other responsibilities.  Want to ensure that we are successful in what we take on so don’t want to over-burden and have ability to delve into the topics</a:t>
            </a:r>
          </a:p>
          <a:p>
            <a:pPr>
              <a:lnSpc>
                <a:spcPct val="80000"/>
              </a:lnSpc>
            </a:pPr>
            <a:r>
              <a:rPr lang="en-US" altLang="en-US" sz="900">
                <a:latin typeface="Times" pitchFamily="2" charset="0"/>
                <a:ea typeface="ＭＳ Ｐゴシック" panose="020B0600070205080204" pitchFamily="34" charset="-128"/>
              </a:rPr>
              <a:t> </a:t>
            </a:r>
          </a:p>
          <a:p>
            <a:pPr>
              <a:lnSpc>
                <a:spcPct val="80000"/>
              </a:lnSpc>
            </a:pPr>
            <a:r>
              <a:rPr lang="en-US" altLang="en-US" sz="900" b="1" u="sng">
                <a:latin typeface="Times" pitchFamily="2" charset="0"/>
                <a:ea typeface="ＭＳ Ｐゴシック" panose="020B0600070205080204" pitchFamily="34" charset="-128"/>
              </a:rPr>
              <a:t>Chair and co-chair</a:t>
            </a:r>
            <a:endParaRPr lang="en-US" altLang="en-US" sz="900">
              <a:latin typeface="Times" pitchFamily="2" charset="0"/>
              <a:ea typeface="ＭＳ Ｐゴシック" panose="020B0600070205080204" pitchFamily="34" charset="-128"/>
            </a:endParaRPr>
          </a:p>
          <a:p>
            <a:pPr>
              <a:lnSpc>
                <a:spcPct val="80000"/>
              </a:lnSpc>
            </a:pPr>
            <a:r>
              <a:rPr lang="en-US" altLang="en-US" sz="900">
                <a:latin typeface="Times" pitchFamily="2" charset="0"/>
                <a:ea typeface="ＭＳ Ｐゴシック" panose="020B0600070205080204" pitchFamily="34" charset="-128"/>
              </a:rPr>
              <a:t>Key responsibilities include ensuring that the group is following its ToR and on track to fulfilling the tasks of the work plan.   </a:t>
            </a:r>
          </a:p>
          <a:p>
            <a:pPr>
              <a:lnSpc>
                <a:spcPct val="80000"/>
              </a:lnSpc>
            </a:pPr>
            <a:r>
              <a:rPr lang="en-US" altLang="en-US" sz="900">
                <a:latin typeface="Times" pitchFamily="2" charset="0"/>
                <a:ea typeface="ＭＳ Ｐゴシック" panose="020B0600070205080204" pitchFamily="34" charset="-128"/>
              </a:rPr>
              <a:t>Also, lead points of order to formalize group findings and/or agreements.</a:t>
            </a:r>
          </a:p>
          <a:p>
            <a:pPr>
              <a:lnSpc>
                <a:spcPct val="80000"/>
              </a:lnSpc>
            </a:pPr>
            <a:endParaRPr lang="en-US" altLang="en-US" sz="900">
              <a:latin typeface="Times" pitchFamily="2" charset="0"/>
              <a:ea typeface="ＭＳ Ｐゴシック" panose="020B0600070205080204" pitchFamily="34" charset="-128"/>
            </a:endParaRPr>
          </a:p>
        </p:txBody>
      </p:sp>
      <p:sp>
        <p:nvSpPr>
          <p:cNvPr id="21508" name="Slide Number Placeholder 3">
            <a:extLst>
              <a:ext uri="{FF2B5EF4-FFF2-40B4-BE49-F238E27FC236}">
                <a16:creationId xmlns:a16="http://schemas.microsoft.com/office/drawing/2014/main" id="{A8ADB62A-8A45-C941-B6E4-222FD91C476B}"/>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a:solidFill>
                  <a:schemeClr val="tx1"/>
                </a:solidFill>
                <a:latin typeface="Times" pitchFamily="2" charset="0"/>
                <a:ea typeface="ＭＳ Ｐゴシック" panose="020B0600070205080204" pitchFamily="34" charset="-128"/>
              </a:defRPr>
            </a:lvl1pPr>
            <a:lvl2pPr marL="37931725" indent="-37474525" eaLnBrk="0" hangingPunct="0">
              <a:defRPr sz="2800">
                <a:solidFill>
                  <a:schemeClr val="tx1"/>
                </a:solidFill>
                <a:latin typeface="Times" pitchFamily="2" charset="0"/>
                <a:ea typeface="ＭＳ Ｐゴシック" panose="020B0600070205080204" pitchFamily="34" charset="-128"/>
              </a:defRPr>
            </a:lvl2pPr>
            <a:lvl3pPr eaLnBrk="0" hangingPunct="0">
              <a:defRPr sz="2800">
                <a:solidFill>
                  <a:schemeClr val="tx1"/>
                </a:solidFill>
                <a:latin typeface="Times" pitchFamily="2" charset="0"/>
                <a:ea typeface="ＭＳ Ｐゴシック" panose="020B0600070205080204" pitchFamily="34" charset="-128"/>
              </a:defRPr>
            </a:lvl3pPr>
            <a:lvl4pPr eaLnBrk="0" hangingPunct="0">
              <a:defRPr sz="2800">
                <a:solidFill>
                  <a:schemeClr val="tx1"/>
                </a:solidFill>
                <a:latin typeface="Times" pitchFamily="2" charset="0"/>
                <a:ea typeface="ＭＳ Ｐゴシック" panose="020B0600070205080204" pitchFamily="34" charset="-128"/>
              </a:defRPr>
            </a:lvl4pPr>
            <a:lvl5pPr eaLnBrk="0" hangingPunct="0">
              <a:defRPr sz="2800">
                <a:solidFill>
                  <a:schemeClr val="tx1"/>
                </a:solidFill>
                <a:latin typeface="Times" pitchFamily="2" charset="0"/>
                <a:ea typeface="ＭＳ Ｐゴシック" panose="020B0600070205080204" pitchFamily="34" charset="-128"/>
              </a:defRPr>
            </a:lvl5pPr>
            <a:lvl6pPr marL="457200" eaLnBrk="0" fontAlgn="base" hangingPunct="0">
              <a:spcBef>
                <a:spcPct val="0"/>
              </a:spcBef>
              <a:spcAft>
                <a:spcPct val="0"/>
              </a:spcAft>
              <a:defRPr sz="2800">
                <a:solidFill>
                  <a:schemeClr val="tx1"/>
                </a:solidFill>
                <a:latin typeface="Times" pitchFamily="2" charset="0"/>
                <a:ea typeface="ＭＳ Ｐゴシック" panose="020B0600070205080204" pitchFamily="34" charset="-128"/>
              </a:defRPr>
            </a:lvl6pPr>
            <a:lvl7pPr marL="914400" eaLnBrk="0" fontAlgn="base" hangingPunct="0">
              <a:spcBef>
                <a:spcPct val="0"/>
              </a:spcBef>
              <a:spcAft>
                <a:spcPct val="0"/>
              </a:spcAft>
              <a:defRPr sz="2800">
                <a:solidFill>
                  <a:schemeClr val="tx1"/>
                </a:solidFill>
                <a:latin typeface="Times" pitchFamily="2" charset="0"/>
                <a:ea typeface="ＭＳ Ｐゴシック" panose="020B0600070205080204" pitchFamily="34" charset="-128"/>
              </a:defRPr>
            </a:lvl7pPr>
            <a:lvl8pPr marL="1371600" eaLnBrk="0" fontAlgn="base" hangingPunct="0">
              <a:spcBef>
                <a:spcPct val="0"/>
              </a:spcBef>
              <a:spcAft>
                <a:spcPct val="0"/>
              </a:spcAft>
              <a:defRPr sz="2800">
                <a:solidFill>
                  <a:schemeClr val="tx1"/>
                </a:solidFill>
                <a:latin typeface="Times" pitchFamily="2" charset="0"/>
                <a:ea typeface="ＭＳ Ｐゴシック" panose="020B0600070205080204" pitchFamily="34" charset="-128"/>
              </a:defRPr>
            </a:lvl8pPr>
            <a:lvl9pPr marL="1828800" eaLnBrk="0" fontAlgn="base" hangingPunct="0">
              <a:spcBef>
                <a:spcPct val="0"/>
              </a:spcBef>
              <a:spcAft>
                <a:spcPct val="0"/>
              </a:spcAft>
              <a:defRPr sz="2800">
                <a:solidFill>
                  <a:schemeClr val="tx1"/>
                </a:solidFill>
                <a:latin typeface="Times" pitchFamily="2" charset="0"/>
                <a:ea typeface="ＭＳ Ｐゴシック" panose="020B0600070205080204" pitchFamily="34" charset="-128"/>
              </a:defRPr>
            </a:lvl9pPr>
          </a:lstStyle>
          <a:p>
            <a:fld id="{E2027100-E76C-D74E-9BF1-13483A97EB05}" type="slidenum">
              <a:rPr lang="en-US" altLang="en-US" sz="1200"/>
              <a:pPr/>
              <a:t>4</a:t>
            </a:fld>
            <a:endParaRPr lang="en-US" altLang="en-US" sz="1200"/>
          </a:p>
        </p:txBody>
      </p:sp>
    </p:spTree>
    <p:extLst>
      <p:ext uri="{BB962C8B-B14F-4D97-AF65-F5344CB8AC3E}">
        <p14:creationId xmlns:p14="http://schemas.microsoft.com/office/powerpoint/2010/main" val="3426497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a:extLst>
              <a:ext uri="{FF2B5EF4-FFF2-40B4-BE49-F238E27FC236}">
                <a16:creationId xmlns:a16="http://schemas.microsoft.com/office/drawing/2014/main" id="{5FD34756-A050-2D47-8972-04BB712485C4}"/>
              </a:ext>
            </a:extLst>
          </p:cNvPr>
          <p:cNvSpPr>
            <a:spLocks noGrp="1" noRot="1" noChangeAspect="1" noTextEdit="1"/>
          </p:cNvSpPr>
          <p:nvPr>
            <p:ph type="sldImg"/>
          </p:nvPr>
        </p:nvSpPr>
        <p:spPr>
          <a:ln/>
        </p:spPr>
      </p:sp>
      <p:sp>
        <p:nvSpPr>
          <p:cNvPr id="23555" name="Notes Placeholder 2">
            <a:extLst>
              <a:ext uri="{FF2B5EF4-FFF2-40B4-BE49-F238E27FC236}">
                <a16:creationId xmlns:a16="http://schemas.microsoft.com/office/drawing/2014/main" id="{9D413309-8A31-9147-A5C9-FB23B8ACC3C7}"/>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nSpc>
                <a:spcPct val="80000"/>
              </a:lnSpc>
            </a:pPr>
            <a:r>
              <a:rPr lang="en-US" altLang="en-US" sz="900" b="1" u="sng">
                <a:latin typeface="Times" pitchFamily="2" charset="0"/>
                <a:ea typeface="ＭＳ Ｐゴシック" panose="020B0600070205080204" pitchFamily="34" charset="-128"/>
              </a:rPr>
              <a:t>ToR</a:t>
            </a:r>
            <a:endParaRPr lang="en-US" altLang="en-US" sz="900">
              <a:latin typeface="Times" pitchFamily="2" charset="0"/>
              <a:ea typeface="ＭＳ Ｐゴシック" panose="020B0600070205080204" pitchFamily="34" charset="-128"/>
            </a:endParaRPr>
          </a:p>
          <a:p>
            <a:pPr>
              <a:lnSpc>
                <a:spcPct val="80000"/>
              </a:lnSpc>
            </a:pPr>
            <a:r>
              <a:rPr lang="en-US" altLang="en-US" sz="900">
                <a:latin typeface="Times" pitchFamily="2" charset="0"/>
                <a:ea typeface="ＭＳ Ｐゴシック" panose="020B0600070205080204" pitchFamily="34" charset="-128"/>
              </a:rPr>
              <a:t>Highlight the following:</a:t>
            </a:r>
          </a:p>
          <a:p>
            <a:pPr>
              <a:lnSpc>
                <a:spcPct val="80000"/>
              </a:lnSpc>
            </a:pPr>
            <a:r>
              <a:rPr lang="en-US" altLang="en-US" sz="900">
                <a:latin typeface="Times" pitchFamily="2" charset="0"/>
                <a:ea typeface="ＭＳ Ｐゴシック" panose="020B0600070205080204" pitchFamily="34" charset="-128"/>
              </a:rPr>
              <a:t>1</a:t>
            </a:r>
            <a:r>
              <a:rPr lang="en-US" altLang="en-US" sz="900" baseline="30000">
                <a:latin typeface="Times" pitchFamily="2" charset="0"/>
                <a:ea typeface="ＭＳ Ｐゴシック" panose="020B0600070205080204" pitchFamily="34" charset="-128"/>
              </a:rPr>
              <a:t>st</a:t>
            </a:r>
            <a:r>
              <a:rPr lang="en-US" altLang="en-US" sz="900">
                <a:latin typeface="Times" pitchFamily="2" charset="0"/>
                <a:ea typeface="ＭＳ Ｐゴシック" panose="020B0600070205080204" pitchFamily="34" charset="-128"/>
              </a:rPr>
              <a:t> draft of ToR developed with extensive input from the IPTF, a group formed to help develop the GEF’s P&amp;G document</a:t>
            </a:r>
          </a:p>
          <a:p>
            <a:pPr>
              <a:lnSpc>
                <a:spcPct val="80000"/>
              </a:lnSpc>
            </a:pPr>
            <a:r>
              <a:rPr lang="en-US" altLang="en-US" sz="900">
                <a:latin typeface="Times" pitchFamily="2" charset="0"/>
                <a:ea typeface="ＭＳ Ｐゴシック" panose="020B0600070205080204" pitchFamily="34" charset="-128"/>
              </a:rPr>
              <a:t>The scope of work of the ToR is outlined in the P&amp;G</a:t>
            </a:r>
          </a:p>
          <a:p>
            <a:pPr>
              <a:lnSpc>
                <a:spcPct val="80000"/>
              </a:lnSpc>
            </a:pPr>
            <a:r>
              <a:rPr lang="en-US" altLang="en-US" sz="900">
                <a:latin typeface="Times" pitchFamily="2" charset="0"/>
                <a:ea typeface="ＭＳ Ｐゴシック" panose="020B0600070205080204" pitchFamily="34" charset="-128"/>
              </a:rPr>
              <a:t>Outlines how members are identified, expectations, etc</a:t>
            </a:r>
          </a:p>
          <a:p>
            <a:pPr lvl="1">
              <a:lnSpc>
                <a:spcPct val="80000"/>
              </a:lnSpc>
            </a:pPr>
            <a:r>
              <a:rPr lang="en-US" altLang="en-US" sz="900">
                <a:latin typeface="Times" pitchFamily="2" charset="0"/>
                <a:ea typeface="ＭＳ Ｐゴシック" panose="020B0600070205080204" pitchFamily="34" charset="-128"/>
              </a:rPr>
              <a:t>One note, membership is for 2 years but we’ll want to stagger things a bit so that there isn’t a complete information drain after 2 years, so perhaps a few folks will serve 3 years to accommodate a staggered schedule</a:t>
            </a:r>
          </a:p>
          <a:p>
            <a:pPr>
              <a:lnSpc>
                <a:spcPct val="80000"/>
              </a:lnSpc>
            </a:pPr>
            <a:r>
              <a:rPr lang="en-US" altLang="en-US" sz="900">
                <a:latin typeface="Times" pitchFamily="2" charset="0"/>
                <a:ea typeface="ＭＳ Ｐゴシック" panose="020B0600070205080204" pitchFamily="34" charset="-128"/>
              </a:rPr>
              <a:t>Chatham House rules, so that this can be an open dialogue for folks to feel comfortable sharing their views.  Please think about this when providing summaries to constituencies</a:t>
            </a:r>
          </a:p>
          <a:p>
            <a:pPr lvl="1">
              <a:lnSpc>
                <a:spcPct val="80000"/>
              </a:lnSpc>
            </a:pPr>
            <a:r>
              <a:rPr lang="en-US" altLang="en-US" sz="900">
                <a:latin typeface="Times" pitchFamily="2" charset="0"/>
                <a:ea typeface="ＭＳ Ｐゴシック" panose="020B0600070205080204" pitchFamily="34" charset="-128"/>
              </a:rPr>
              <a:t>In case anyone would like a reminder on the specific rule: The Chatham House Rule reads as follows: "When a meeting, or part thereof, is held under the Chatham House Rule, participants are free to use the information received, but neither the identity nor the affiliation of the speaker(s), nor that of any other participant, may be revealed".</a:t>
            </a:r>
          </a:p>
          <a:p>
            <a:pPr>
              <a:lnSpc>
                <a:spcPct val="80000"/>
              </a:lnSpc>
            </a:pPr>
            <a:r>
              <a:rPr lang="en-US" altLang="en-US" sz="900">
                <a:latin typeface="Times" pitchFamily="2" charset="0"/>
                <a:ea typeface="ＭＳ Ｐゴシック" panose="020B0600070205080204" pitchFamily="34" charset="-128"/>
              </a:rPr>
              <a:t> </a:t>
            </a:r>
          </a:p>
          <a:p>
            <a:pPr>
              <a:lnSpc>
                <a:spcPct val="80000"/>
              </a:lnSpc>
            </a:pPr>
            <a:r>
              <a:rPr lang="en-US" altLang="en-US" sz="900" b="1" u="sng">
                <a:latin typeface="Times" pitchFamily="2" charset="0"/>
                <a:ea typeface="ＭＳ Ｐゴシック" panose="020B0600070205080204" pitchFamily="34" charset="-128"/>
              </a:rPr>
              <a:t>Work Plan</a:t>
            </a:r>
            <a:endParaRPr lang="en-US" altLang="en-US" sz="900">
              <a:latin typeface="Times" pitchFamily="2" charset="0"/>
              <a:ea typeface="ＭＳ Ｐゴシック" panose="020B0600070205080204" pitchFamily="34" charset="-128"/>
            </a:endParaRPr>
          </a:p>
          <a:p>
            <a:pPr>
              <a:lnSpc>
                <a:spcPct val="80000"/>
              </a:lnSpc>
            </a:pPr>
            <a:r>
              <a:rPr lang="en-US" altLang="en-US" sz="900">
                <a:latin typeface="Times" pitchFamily="2" charset="0"/>
                <a:ea typeface="ＭＳ Ｐゴシック" panose="020B0600070205080204" pitchFamily="34" charset="-128"/>
              </a:rPr>
              <a:t>The draft work plan is based in part on issues that seemed to generate a significant amount of attention during the P&amp;G development, and also taking into account GEF’s current review timeline.  There is scope to expand the work based on what the members think they can support given other responsibilities.  Want to ensure that we are successful in what we take on so don’t want to over-burden and have ability to delve into the topics</a:t>
            </a:r>
          </a:p>
          <a:p>
            <a:pPr>
              <a:lnSpc>
                <a:spcPct val="80000"/>
              </a:lnSpc>
            </a:pPr>
            <a:r>
              <a:rPr lang="en-US" altLang="en-US" sz="900">
                <a:latin typeface="Times" pitchFamily="2" charset="0"/>
                <a:ea typeface="ＭＳ Ｐゴシック" panose="020B0600070205080204" pitchFamily="34" charset="-128"/>
              </a:rPr>
              <a:t> </a:t>
            </a:r>
          </a:p>
          <a:p>
            <a:pPr>
              <a:lnSpc>
                <a:spcPct val="80000"/>
              </a:lnSpc>
            </a:pPr>
            <a:r>
              <a:rPr lang="en-US" altLang="en-US" sz="900" b="1" u="sng">
                <a:latin typeface="Times" pitchFamily="2" charset="0"/>
                <a:ea typeface="ＭＳ Ｐゴシック" panose="020B0600070205080204" pitchFamily="34" charset="-128"/>
              </a:rPr>
              <a:t>Chair and co-chair</a:t>
            </a:r>
            <a:endParaRPr lang="en-US" altLang="en-US" sz="900">
              <a:latin typeface="Times" pitchFamily="2" charset="0"/>
              <a:ea typeface="ＭＳ Ｐゴシック" panose="020B0600070205080204" pitchFamily="34" charset="-128"/>
            </a:endParaRPr>
          </a:p>
          <a:p>
            <a:pPr>
              <a:lnSpc>
                <a:spcPct val="80000"/>
              </a:lnSpc>
            </a:pPr>
            <a:r>
              <a:rPr lang="en-US" altLang="en-US" sz="900">
                <a:latin typeface="Times" pitchFamily="2" charset="0"/>
                <a:ea typeface="ＭＳ Ｐゴシック" panose="020B0600070205080204" pitchFamily="34" charset="-128"/>
              </a:rPr>
              <a:t>Key responsibilities include ensuring that the group is following its ToR and on track to fulfilling the tasks of the work plan.   </a:t>
            </a:r>
          </a:p>
          <a:p>
            <a:pPr>
              <a:lnSpc>
                <a:spcPct val="80000"/>
              </a:lnSpc>
            </a:pPr>
            <a:r>
              <a:rPr lang="en-US" altLang="en-US" sz="900">
                <a:latin typeface="Times" pitchFamily="2" charset="0"/>
                <a:ea typeface="ＭＳ Ｐゴシック" panose="020B0600070205080204" pitchFamily="34" charset="-128"/>
              </a:rPr>
              <a:t>Also, lead points of order to formalize group findings and/or agreements.</a:t>
            </a:r>
          </a:p>
          <a:p>
            <a:pPr>
              <a:lnSpc>
                <a:spcPct val="80000"/>
              </a:lnSpc>
            </a:pPr>
            <a:endParaRPr lang="en-US" altLang="en-US" sz="900">
              <a:latin typeface="Times" pitchFamily="2" charset="0"/>
              <a:ea typeface="ＭＳ Ｐゴシック" panose="020B0600070205080204" pitchFamily="34" charset="-128"/>
            </a:endParaRPr>
          </a:p>
        </p:txBody>
      </p:sp>
      <p:sp>
        <p:nvSpPr>
          <p:cNvPr id="23556" name="Slide Number Placeholder 3">
            <a:extLst>
              <a:ext uri="{FF2B5EF4-FFF2-40B4-BE49-F238E27FC236}">
                <a16:creationId xmlns:a16="http://schemas.microsoft.com/office/drawing/2014/main" id="{488EB2BA-85E6-8D46-B126-36BDBBB1350A}"/>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a:solidFill>
                  <a:schemeClr val="tx1"/>
                </a:solidFill>
                <a:latin typeface="Times" pitchFamily="2" charset="0"/>
                <a:ea typeface="ＭＳ Ｐゴシック" panose="020B0600070205080204" pitchFamily="34" charset="-128"/>
              </a:defRPr>
            </a:lvl1pPr>
            <a:lvl2pPr marL="37931725" indent="-37474525" eaLnBrk="0" hangingPunct="0">
              <a:defRPr sz="2800">
                <a:solidFill>
                  <a:schemeClr val="tx1"/>
                </a:solidFill>
                <a:latin typeface="Times" pitchFamily="2" charset="0"/>
                <a:ea typeface="ＭＳ Ｐゴシック" panose="020B0600070205080204" pitchFamily="34" charset="-128"/>
              </a:defRPr>
            </a:lvl2pPr>
            <a:lvl3pPr eaLnBrk="0" hangingPunct="0">
              <a:defRPr sz="2800">
                <a:solidFill>
                  <a:schemeClr val="tx1"/>
                </a:solidFill>
                <a:latin typeface="Times" pitchFamily="2" charset="0"/>
                <a:ea typeface="ＭＳ Ｐゴシック" panose="020B0600070205080204" pitchFamily="34" charset="-128"/>
              </a:defRPr>
            </a:lvl3pPr>
            <a:lvl4pPr eaLnBrk="0" hangingPunct="0">
              <a:defRPr sz="2800">
                <a:solidFill>
                  <a:schemeClr val="tx1"/>
                </a:solidFill>
                <a:latin typeface="Times" pitchFamily="2" charset="0"/>
                <a:ea typeface="ＭＳ Ｐゴシック" panose="020B0600070205080204" pitchFamily="34" charset="-128"/>
              </a:defRPr>
            </a:lvl4pPr>
            <a:lvl5pPr eaLnBrk="0" hangingPunct="0">
              <a:defRPr sz="2800">
                <a:solidFill>
                  <a:schemeClr val="tx1"/>
                </a:solidFill>
                <a:latin typeface="Times" pitchFamily="2" charset="0"/>
                <a:ea typeface="ＭＳ Ｐゴシック" panose="020B0600070205080204" pitchFamily="34" charset="-128"/>
              </a:defRPr>
            </a:lvl5pPr>
            <a:lvl6pPr marL="457200" eaLnBrk="0" fontAlgn="base" hangingPunct="0">
              <a:spcBef>
                <a:spcPct val="0"/>
              </a:spcBef>
              <a:spcAft>
                <a:spcPct val="0"/>
              </a:spcAft>
              <a:defRPr sz="2800">
                <a:solidFill>
                  <a:schemeClr val="tx1"/>
                </a:solidFill>
                <a:latin typeface="Times" pitchFamily="2" charset="0"/>
                <a:ea typeface="ＭＳ Ｐゴシック" panose="020B0600070205080204" pitchFamily="34" charset="-128"/>
              </a:defRPr>
            </a:lvl6pPr>
            <a:lvl7pPr marL="914400" eaLnBrk="0" fontAlgn="base" hangingPunct="0">
              <a:spcBef>
                <a:spcPct val="0"/>
              </a:spcBef>
              <a:spcAft>
                <a:spcPct val="0"/>
              </a:spcAft>
              <a:defRPr sz="2800">
                <a:solidFill>
                  <a:schemeClr val="tx1"/>
                </a:solidFill>
                <a:latin typeface="Times" pitchFamily="2" charset="0"/>
                <a:ea typeface="ＭＳ Ｐゴシック" panose="020B0600070205080204" pitchFamily="34" charset="-128"/>
              </a:defRPr>
            </a:lvl7pPr>
            <a:lvl8pPr marL="1371600" eaLnBrk="0" fontAlgn="base" hangingPunct="0">
              <a:spcBef>
                <a:spcPct val="0"/>
              </a:spcBef>
              <a:spcAft>
                <a:spcPct val="0"/>
              </a:spcAft>
              <a:defRPr sz="2800">
                <a:solidFill>
                  <a:schemeClr val="tx1"/>
                </a:solidFill>
                <a:latin typeface="Times" pitchFamily="2" charset="0"/>
                <a:ea typeface="ＭＳ Ｐゴシック" panose="020B0600070205080204" pitchFamily="34" charset="-128"/>
              </a:defRPr>
            </a:lvl8pPr>
            <a:lvl9pPr marL="1828800" eaLnBrk="0" fontAlgn="base" hangingPunct="0">
              <a:spcBef>
                <a:spcPct val="0"/>
              </a:spcBef>
              <a:spcAft>
                <a:spcPct val="0"/>
              </a:spcAft>
              <a:defRPr sz="2800">
                <a:solidFill>
                  <a:schemeClr val="tx1"/>
                </a:solidFill>
                <a:latin typeface="Times" pitchFamily="2" charset="0"/>
                <a:ea typeface="ＭＳ Ｐゴシック" panose="020B0600070205080204" pitchFamily="34" charset="-128"/>
              </a:defRPr>
            </a:lvl9pPr>
          </a:lstStyle>
          <a:p>
            <a:fld id="{B3C722D5-4765-F242-8328-0D3963BC2002}" type="slidenum">
              <a:rPr lang="en-US" altLang="en-US" sz="1200"/>
              <a:pPr/>
              <a:t>5</a:t>
            </a:fld>
            <a:endParaRPr lang="en-US" altLang="en-US" sz="1200"/>
          </a:p>
        </p:txBody>
      </p:sp>
    </p:spTree>
    <p:extLst>
      <p:ext uri="{BB962C8B-B14F-4D97-AF65-F5344CB8AC3E}">
        <p14:creationId xmlns:p14="http://schemas.microsoft.com/office/powerpoint/2010/main" val="450197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a:extLst>
              <a:ext uri="{FF2B5EF4-FFF2-40B4-BE49-F238E27FC236}">
                <a16:creationId xmlns:a16="http://schemas.microsoft.com/office/drawing/2014/main" id="{0B0C9C2A-C87C-4C43-81E5-1F91F0C08B70}"/>
              </a:ext>
            </a:extLst>
          </p:cNvPr>
          <p:cNvSpPr>
            <a:spLocks noGrp="1" noRot="1" noChangeAspect="1" noTextEdit="1"/>
          </p:cNvSpPr>
          <p:nvPr>
            <p:ph type="sldImg"/>
          </p:nvPr>
        </p:nvSpPr>
        <p:spPr>
          <a:ln/>
        </p:spPr>
      </p:sp>
      <p:sp>
        <p:nvSpPr>
          <p:cNvPr id="25603" name="Notes Placeholder 2">
            <a:extLst>
              <a:ext uri="{FF2B5EF4-FFF2-40B4-BE49-F238E27FC236}">
                <a16:creationId xmlns:a16="http://schemas.microsoft.com/office/drawing/2014/main" id="{CA8D812A-B4E6-E54B-AE6B-9BB481AFE4C6}"/>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nSpc>
                <a:spcPct val="80000"/>
              </a:lnSpc>
            </a:pPr>
            <a:r>
              <a:rPr lang="en-US" altLang="en-US" sz="900" b="1" u="sng">
                <a:latin typeface="Times" pitchFamily="2" charset="0"/>
                <a:ea typeface="ＭＳ Ｐゴシック" panose="020B0600070205080204" pitchFamily="34" charset="-128"/>
              </a:rPr>
              <a:t>ToR</a:t>
            </a:r>
            <a:endParaRPr lang="en-US" altLang="en-US" sz="900">
              <a:latin typeface="Times" pitchFamily="2" charset="0"/>
              <a:ea typeface="ＭＳ Ｐゴシック" panose="020B0600070205080204" pitchFamily="34" charset="-128"/>
            </a:endParaRPr>
          </a:p>
          <a:p>
            <a:pPr>
              <a:lnSpc>
                <a:spcPct val="80000"/>
              </a:lnSpc>
            </a:pPr>
            <a:r>
              <a:rPr lang="en-US" altLang="en-US" sz="900">
                <a:latin typeface="Times" pitchFamily="2" charset="0"/>
                <a:ea typeface="ＭＳ Ｐゴシック" panose="020B0600070205080204" pitchFamily="34" charset="-128"/>
              </a:rPr>
              <a:t>Highlight the following:</a:t>
            </a:r>
          </a:p>
          <a:p>
            <a:pPr>
              <a:lnSpc>
                <a:spcPct val="80000"/>
              </a:lnSpc>
            </a:pPr>
            <a:r>
              <a:rPr lang="en-US" altLang="en-US" sz="900">
                <a:latin typeface="Times" pitchFamily="2" charset="0"/>
                <a:ea typeface="ＭＳ Ｐゴシック" panose="020B0600070205080204" pitchFamily="34" charset="-128"/>
              </a:rPr>
              <a:t>1</a:t>
            </a:r>
            <a:r>
              <a:rPr lang="en-US" altLang="en-US" sz="900" baseline="30000">
                <a:latin typeface="Times" pitchFamily="2" charset="0"/>
                <a:ea typeface="ＭＳ Ｐゴシック" panose="020B0600070205080204" pitchFamily="34" charset="-128"/>
              </a:rPr>
              <a:t>st</a:t>
            </a:r>
            <a:r>
              <a:rPr lang="en-US" altLang="en-US" sz="900">
                <a:latin typeface="Times" pitchFamily="2" charset="0"/>
                <a:ea typeface="ＭＳ Ｐゴシック" panose="020B0600070205080204" pitchFamily="34" charset="-128"/>
              </a:rPr>
              <a:t> draft of ToR developed with extensive input from the IPTF, a group formed to help develop the GEF’s P&amp;G document</a:t>
            </a:r>
          </a:p>
          <a:p>
            <a:pPr>
              <a:lnSpc>
                <a:spcPct val="80000"/>
              </a:lnSpc>
            </a:pPr>
            <a:r>
              <a:rPr lang="en-US" altLang="en-US" sz="900">
                <a:latin typeface="Times" pitchFamily="2" charset="0"/>
                <a:ea typeface="ＭＳ Ｐゴシック" panose="020B0600070205080204" pitchFamily="34" charset="-128"/>
              </a:rPr>
              <a:t>The scope of work of the ToR is outlined in the P&amp;G</a:t>
            </a:r>
          </a:p>
          <a:p>
            <a:pPr>
              <a:lnSpc>
                <a:spcPct val="80000"/>
              </a:lnSpc>
            </a:pPr>
            <a:r>
              <a:rPr lang="en-US" altLang="en-US" sz="900">
                <a:latin typeface="Times" pitchFamily="2" charset="0"/>
                <a:ea typeface="ＭＳ Ｐゴシック" panose="020B0600070205080204" pitchFamily="34" charset="-128"/>
              </a:rPr>
              <a:t>Outlines how members are identified, expectations, etc</a:t>
            </a:r>
          </a:p>
          <a:p>
            <a:pPr lvl="1">
              <a:lnSpc>
                <a:spcPct val="80000"/>
              </a:lnSpc>
            </a:pPr>
            <a:r>
              <a:rPr lang="en-US" altLang="en-US" sz="900">
                <a:latin typeface="Times" pitchFamily="2" charset="0"/>
                <a:ea typeface="ＭＳ Ｐゴシック" panose="020B0600070205080204" pitchFamily="34" charset="-128"/>
              </a:rPr>
              <a:t>One note, membership is for 2 years but we’ll want to stagger things a bit so that there isn’t a complete information drain after 2 years, so perhaps a few folks will serve 3 years to accommodate a staggered schedule</a:t>
            </a:r>
          </a:p>
          <a:p>
            <a:pPr>
              <a:lnSpc>
                <a:spcPct val="80000"/>
              </a:lnSpc>
            </a:pPr>
            <a:r>
              <a:rPr lang="en-US" altLang="en-US" sz="900">
                <a:latin typeface="Times" pitchFamily="2" charset="0"/>
                <a:ea typeface="ＭＳ Ｐゴシック" panose="020B0600070205080204" pitchFamily="34" charset="-128"/>
              </a:rPr>
              <a:t>Chatham House rules, so that this can be an open dialogue for folks to feel comfortable sharing their views.  Please think about this when providing summaries to constituencies</a:t>
            </a:r>
          </a:p>
          <a:p>
            <a:pPr lvl="1">
              <a:lnSpc>
                <a:spcPct val="80000"/>
              </a:lnSpc>
            </a:pPr>
            <a:r>
              <a:rPr lang="en-US" altLang="en-US" sz="900">
                <a:latin typeface="Times" pitchFamily="2" charset="0"/>
                <a:ea typeface="ＭＳ Ｐゴシック" panose="020B0600070205080204" pitchFamily="34" charset="-128"/>
              </a:rPr>
              <a:t>In case anyone would like a reminder on the specific rule: The Chatham House Rule reads as follows: "When a meeting, or part thereof, is held under the Chatham House Rule, participants are free to use the information received, but neither the identity nor the affiliation of the speaker(s), nor that of any other participant, may be revealed".</a:t>
            </a:r>
          </a:p>
          <a:p>
            <a:pPr>
              <a:lnSpc>
                <a:spcPct val="80000"/>
              </a:lnSpc>
            </a:pPr>
            <a:r>
              <a:rPr lang="en-US" altLang="en-US" sz="900">
                <a:latin typeface="Times" pitchFamily="2" charset="0"/>
                <a:ea typeface="ＭＳ Ｐゴシック" panose="020B0600070205080204" pitchFamily="34" charset="-128"/>
              </a:rPr>
              <a:t> </a:t>
            </a:r>
          </a:p>
          <a:p>
            <a:pPr>
              <a:lnSpc>
                <a:spcPct val="80000"/>
              </a:lnSpc>
            </a:pPr>
            <a:r>
              <a:rPr lang="en-US" altLang="en-US" sz="900" b="1" u="sng">
                <a:latin typeface="Times" pitchFamily="2" charset="0"/>
                <a:ea typeface="ＭＳ Ｐゴシック" panose="020B0600070205080204" pitchFamily="34" charset="-128"/>
              </a:rPr>
              <a:t>Work Plan</a:t>
            </a:r>
            <a:endParaRPr lang="en-US" altLang="en-US" sz="900">
              <a:latin typeface="Times" pitchFamily="2" charset="0"/>
              <a:ea typeface="ＭＳ Ｐゴシック" panose="020B0600070205080204" pitchFamily="34" charset="-128"/>
            </a:endParaRPr>
          </a:p>
          <a:p>
            <a:pPr>
              <a:lnSpc>
                <a:spcPct val="80000"/>
              </a:lnSpc>
            </a:pPr>
            <a:r>
              <a:rPr lang="en-US" altLang="en-US" sz="900">
                <a:latin typeface="Times" pitchFamily="2" charset="0"/>
                <a:ea typeface="ＭＳ Ｐゴシック" panose="020B0600070205080204" pitchFamily="34" charset="-128"/>
              </a:rPr>
              <a:t>The draft work plan is based in part on issues that seemed to generate a significant amount of attention during the P&amp;G development, and also taking into account GEF’s current review timeline.  There is scope to expand the work based on what the members think they can support given other responsibilities.  Want to ensure that we are successful in what we take on so don’t want to over-burden and have ability to delve into the topics</a:t>
            </a:r>
          </a:p>
          <a:p>
            <a:pPr>
              <a:lnSpc>
                <a:spcPct val="80000"/>
              </a:lnSpc>
            </a:pPr>
            <a:r>
              <a:rPr lang="en-US" altLang="en-US" sz="900">
                <a:latin typeface="Times" pitchFamily="2" charset="0"/>
                <a:ea typeface="ＭＳ Ｐゴシック" panose="020B0600070205080204" pitchFamily="34" charset="-128"/>
              </a:rPr>
              <a:t> </a:t>
            </a:r>
          </a:p>
          <a:p>
            <a:pPr>
              <a:lnSpc>
                <a:spcPct val="80000"/>
              </a:lnSpc>
            </a:pPr>
            <a:r>
              <a:rPr lang="en-US" altLang="en-US" sz="900" b="1" u="sng">
                <a:latin typeface="Times" pitchFamily="2" charset="0"/>
                <a:ea typeface="ＭＳ Ｐゴシック" panose="020B0600070205080204" pitchFamily="34" charset="-128"/>
              </a:rPr>
              <a:t>Chair and co-chair</a:t>
            </a:r>
            <a:endParaRPr lang="en-US" altLang="en-US" sz="900">
              <a:latin typeface="Times" pitchFamily="2" charset="0"/>
              <a:ea typeface="ＭＳ Ｐゴシック" panose="020B0600070205080204" pitchFamily="34" charset="-128"/>
            </a:endParaRPr>
          </a:p>
          <a:p>
            <a:pPr>
              <a:lnSpc>
                <a:spcPct val="80000"/>
              </a:lnSpc>
            </a:pPr>
            <a:r>
              <a:rPr lang="en-US" altLang="en-US" sz="900">
                <a:latin typeface="Times" pitchFamily="2" charset="0"/>
                <a:ea typeface="ＭＳ Ｐゴシック" panose="020B0600070205080204" pitchFamily="34" charset="-128"/>
              </a:rPr>
              <a:t>Key responsibilities include ensuring that the group is following its ToR and on track to fulfilling the tasks of the work plan.   </a:t>
            </a:r>
          </a:p>
          <a:p>
            <a:pPr>
              <a:lnSpc>
                <a:spcPct val="80000"/>
              </a:lnSpc>
            </a:pPr>
            <a:r>
              <a:rPr lang="en-US" altLang="en-US" sz="900">
                <a:latin typeface="Times" pitchFamily="2" charset="0"/>
                <a:ea typeface="ＭＳ Ｐゴシック" panose="020B0600070205080204" pitchFamily="34" charset="-128"/>
              </a:rPr>
              <a:t>Also, lead points of order to formalize group findings and/or agreements.</a:t>
            </a:r>
          </a:p>
          <a:p>
            <a:pPr>
              <a:lnSpc>
                <a:spcPct val="80000"/>
              </a:lnSpc>
            </a:pPr>
            <a:endParaRPr lang="en-US" altLang="en-US" sz="900">
              <a:latin typeface="Times" pitchFamily="2" charset="0"/>
              <a:ea typeface="ＭＳ Ｐゴシック" panose="020B0600070205080204" pitchFamily="34" charset="-128"/>
            </a:endParaRPr>
          </a:p>
        </p:txBody>
      </p:sp>
      <p:sp>
        <p:nvSpPr>
          <p:cNvPr id="25604" name="Slide Number Placeholder 3">
            <a:extLst>
              <a:ext uri="{FF2B5EF4-FFF2-40B4-BE49-F238E27FC236}">
                <a16:creationId xmlns:a16="http://schemas.microsoft.com/office/drawing/2014/main" id="{543CBA77-A47B-1A43-9058-D4A5F9997A66}"/>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a:solidFill>
                  <a:schemeClr val="tx1"/>
                </a:solidFill>
                <a:latin typeface="Times" pitchFamily="2" charset="0"/>
                <a:ea typeface="ＭＳ Ｐゴシック" panose="020B0600070205080204" pitchFamily="34" charset="-128"/>
              </a:defRPr>
            </a:lvl1pPr>
            <a:lvl2pPr marL="37931725" indent="-37474525" eaLnBrk="0" hangingPunct="0">
              <a:defRPr sz="2800">
                <a:solidFill>
                  <a:schemeClr val="tx1"/>
                </a:solidFill>
                <a:latin typeface="Times" pitchFamily="2" charset="0"/>
                <a:ea typeface="ＭＳ Ｐゴシック" panose="020B0600070205080204" pitchFamily="34" charset="-128"/>
              </a:defRPr>
            </a:lvl2pPr>
            <a:lvl3pPr eaLnBrk="0" hangingPunct="0">
              <a:defRPr sz="2800">
                <a:solidFill>
                  <a:schemeClr val="tx1"/>
                </a:solidFill>
                <a:latin typeface="Times" pitchFamily="2" charset="0"/>
                <a:ea typeface="ＭＳ Ｐゴシック" panose="020B0600070205080204" pitchFamily="34" charset="-128"/>
              </a:defRPr>
            </a:lvl3pPr>
            <a:lvl4pPr eaLnBrk="0" hangingPunct="0">
              <a:defRPr sz="2800">
                <a:solidFill>
                  <a:schemeClr val="tx1"/>
                </a:solidFill>
                <a:latin typeface="Times" pitchFamily="2" charset="0"/>
                <a:ea typeface="ＭＳ Ｐゴシック" panose="020B0600070205080204" pitchFamily="34" charset="-128"/>
              </a:defRPr>
            </a:lvl4pPr>
            <a:lvl5pPr eaLnBrk="0" hangingPunct="0">
              <a:defRPr sz="2800">
                <a:solidFill>
                  <a:schemeClr val="tx1"/>
                </a:solidFill>
                <a:latin typeface="Times" pitchFamily="2" charset="0"/>
                <a:ea typeface="ＭＳ Ｐゴシック" panose="020B0600070205080204" pitchFamily="34" charset="-128"/>
              </a:defRPr>
            </a:lvl5pPr>
            <a:lvl6pPr marL="457200" eaLnBrk="0" fontAlgn="base" hangingPunct="0">
              <a:spcBef>
                <a:spcPct val="0"/>
              </a:spcBef>
              <a:spcAft>
                <a:spcPct val="0"/>
              </a:spcAft>
              <a:defRPr sz="2800">
                <a:solidFill>
                  <a:schemeClr val="tx1"/>
                </a:solidFill>
                <a:latin typeface="Times" pitchFamily="2" charset="0"/>
                <a:ea typeface="ＭＳ Ｐゴシック" panose="020B0600070205080204" pitchFamily="34" charset="-128"/>
              </a:defRPr>
            </a:lvl6pPr>
            <a:lvl7pPr marL="914400" eaLnBrk="0" fontAlgn="base" hangingPunct="0">
              <a:spcBef>
                <a:spcPct val="0"/>
              </a:spcBef>
              <a:spcAft>
                <a:spcPct val="0"/>
              </a:spcAft>
              <a:defRPr sz="2800">
                <a:solidFill>
                  <a:schemeClr val="tx1"/>
                </a:solidFill>
                <a:latin typeface="Times" pitchFamily="2" charset="0"/>
                <a:ea typeface="ＭＳ Ｐゴシック" panose="020B0600070205080204" pitchFamily="34" charset="-128"/>
              </a:defRPr>
            </a:lvl7pPr>
            <a:lvl8pPr marL="1371600" eaLnBrk="0" fontAlgn="base" hangingPunct="0">
              <a:spcBef>
                <a:spcPct val="0"/>
              </a:spcBef>
              <a:spcAft>
                <a:spcPct val="0"/>
              </a:spcAft>
              <a:defRPr sz="2800">
                <a:solidFill>
                  <a:schemeClr val="tx1"/>
                </a:solidFill>
                <a:latin typeface="Times" pitchFamily="2" charset="0"/>
                <a:ea typeface="ＭＳ Ｐゴシック" panose="020B0600070205080204" pitchFamily="34" charset="-128"/>
              </a:defRPr>
            </a:lvl8pPr>
            <a:lvl9pPr marL="1828800" eaLnBrk="0" fontAlgn="base" hangingPunct="0">
              <a:spcBef>
                <a:spcPct val="0"/>
              </a:spcBef>
              <a:spcAft>
                <a:spcPct val="0"/>
              </a:spcAft>
              <a:defRPr sz="2800">
                <a:solidFill>
                  <a:schemeClr val="tx1"/>
                </a:solidFill>
                <a:latin typeface="Times" pitchFamily="2" charset="0"/>
                <a:ea typeface="ＭＳ Ｐゴシック" panose="020B0600070205080204" pitchFamily="34" charset="-128"/>
              </a:defRPr>
            </a:lvl9pPr>
          </a:lstStyle>
          <a:p>
            <a:fld id="{951C5FAE-6B4C-F74E-ACCF-16260239A69A}" type="slidenum">
              <a:rPr lang="en-US" altLang="en-US" sz="1200"/>
              <a:pPr/>
              <a:t>6</a:t>
            </a:fld>
            <a:endParaRPr lang="en-US" altLang="en-US" sz="1200"/>
          </a:p>
        </p:txBody>
      </p:sp>
    </p:spTree>
    <p:extLst>
      <p:ext uri="{BB962C8B-B14F-4D97-AF65-F5344CB8AC3E}">
        <p14:creationId xmlns:p14="http://schemas.microsoft.com/office/powerpoint/2010/main" val="197883742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a:extLst>
              <a:ext uri="{FF2B5EF4-FFF2-40B4-BE49-F238E27FC236}">
                <a16:creationId xmlns:a16="http://schemas.microsoft.com/office/drawing/2014/main" id="{3CF25B6C-50DB-EF4D-9D06-A6FD0553D3D6}"/>
              </a:ext>
            </a:extLst>
          </p:cNvPr>
          <p:cNvSpPr>
            <a:spLocks noGrp="1" noRot="1" noChangeAspect="1" noTextEdit="1"/>
          </p:cNvSpPr>
          <p:nvPr>
            <p:ph type="sldImg"/>
          </p:nvPr>
        </p:nvSpPr>
        <p:spPr>
          <a:ln/>
        </p:spPr>
      </p:sp>
      <p:sp>
        <p:nvSpPr>
          <p:cNvPr id="29699" name="Notes Placeholder 2">
            <a:extLst>
              <a:ext uri="{FF2B5EF4-FFF2-40B4-BE49-F238E27FC236}">
                <a16:creationId xmlns:a16="http://schemas.microsoft.com/office/drawing/2014/main" id="{D98DF4E4-07A8-CD4A-A0C9-55988D4C576A}"/>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nSpc>
                <a:spcPct val="80000"/>
              </a:lnSpc>
            </a:pPr>
            <a:r>
              <a:rPr lang="en-US" altLang="en-US" sz="900" b="1" u="sng">
                <a:latin typeface="Times" pitchFamily="2" charset="0"/>
                <a:ea typeface="ＭＳ Ｐゴシック" panose="020B0600070205080204" pitchFamily="34" charset="-128"/>
              </a:rPr>
              <a:t>ToR</a:t>
            </a:r>
            <a:endParaRPr lang="en-US" altLang="en-US" sz="900">
              <a:latin typeface="Times" pitchFamily="2" charset="0"/>
              <a:ea typeface="ＭＳ Ｐゴシック" panose="020B0600070205080204" pitchFamily="34" charset="-128"/>
            </a:endParaRPr>
          </a:p>
          <a:p>
            <a:pPr>
              <a:lnSpc>
                <a:spcPct val="80000"/>
              </a:lnSpc>
            </a:pPr>
            <a:r>
              <a:rPr lang="en-US" altLang="en-US" sz="900">
                <a:latin typeface="Times" pitchFamily="2" charset="0"/>
                <a:ea typeface="ＭＳ Ｐゴシック" panose="020B0600070205080204" pitchFamily="34" charset="-128"/>
              </a:rPr>
              <a:t>Highlight the following:</a:t>
            </a:r>
          </a:p>
          <a:p>
            <a:pPr>
              <a:lnSpc>
                <a:spcPct val="80000"/>
              </a:lnSpc>
            </a:pPr>
            <a:r>
              <a:rPr lang="en-US" altLang="en-US" sz="900">
                <a:latin typeface="Times" pitchFamily="2" charset="0"/>
                <a:ea typeface="ＭＳ Ｐゴシック" panose="020B0600070205080204" pitchFamily="34" charset="-128"/>
              </a:rPr>
              <a:t>1</a:t>
            </a:r>
            <a:r>
              <a:rPr lang="en-US" altLang="en-US" sz="900" baseline="30000">
                <a:latin typeface="Times" pitchFamily="2" charset="0"/>
                <a:ea typeface="ＭＳ Ｐゴシック" panose="020B0600070205080204" pitchFamily="34" charset="-128"/>
              </a:rPr>
              <a:t>st</a:t>
            </a:r>
            <a:r>
              <a:rPr lang="en-US" altLang="en-US" sz="900">
                <a:latin typeface="Times" pitchFamily="2" charset="0"/>
                <a:ea typeface="ＭＳ Ｐゴシック" panose="020B0600070205080204" pitchFamily="34" charset="-128"/>
              </a:rPr>
              <a:t> draft of ToR developed with extensive input from the IPTF, a group formed to help develop the GEF’s P&amp;G document</a:t>
            </a:r>
          </a:p>
          <a:p>
            <a:pPr>
              <a:lnSpc>
                <a:spcPct val="80000"/>
              </a:lnSpc>
            </a:pPr>
            <a:r>
              <a:rPr lang="en-US" altLang="en-US" sz="900">
                <a:latin typeface="Times" pitchFamily="2" charset="0"/>
                <a:ea typeface="ＭＳ Ｐゴシック" panose="020B0600070205080204" pitchFamily="34" charset="-128"/>
              </a:rPr>
              <a:t>The scope of work of the ToR is outlined in the P&amp;G</a:t>
            </a:r>
          </a:p>
          <a:p>
            <a:pPr>
              <a:lnSpc>
                <a:spcPct val="80000"/>
              </a:lnSpc>
            </a:pPr>
            <a:r>
              <a:rPr lang="en-US" altLang="en-US" sz="900">
                <a:latin typeface="Times" pitchFamily="2" charset="0"/>
                <a:ea typeface="ＭＳ Ｐゴシック" panose="020B0600070205080204" pitchFamily="34" charset="-128"/>
              </a:rPr>
              <a:t>Outlines how members are identified, expectations, etc</a:t>
            </a:r>
          </a:p>
          <a:p>
            <a:pPr lvl="1">
              <a:lnSpc>
                <a:spcPct val="80000"/>
              </a:lnSpc>
            </a:pPr>
            <a:r>
              <a:rPr lang="en-US" altLang="en-US" sz="900">
                <a:latin typeface="Times" pitchFamily="2" charset="0"/>
                <a:ea typeface="ＭＳ Ｐゴシック" panose="020B0600070205080204" pitchFamily="34" charset="-128"/>
              </a:rPr>
              <a:t>One note, membership is for 2 years but we’ll want to stagger things a bit so that there isn’t a complete information drain after 2 years, so perhaps a few folks will serve 3 years to accommodate a staggered schedule</a:t>
            </a:r>
          </a:p>
          <a:p>
            <a:pPr>
              <a:lnSpc>
                <a:spcPct val="80000"/>
              </a:lnSpc>
            </a:pPr>
            <a:r>
              <a:rPr lang="en-US" altLang="en-US" sz="900">
                <a:latin typeface="Times" pitchFamily="2" charset="0"/>
                <a:ea typeface="ＭＳ Ｐゴシック" panose="020B0600070205080204" pitchFamily="34" charset="-128"/>
              </a:rPr>
              <a:t>Chatham House rules, so that this can be an open dialogue for folks to feel comfortable sharing their views.  Please think about this when providing summaries to constituencies</a:t>
            </a:r>
          </a:p>
          <a:p>
            <a:pPr lvl="1">
              <a:lnSpc>
                <a:spcPct val="80000"/>
              </a:lnSpc>
            </a:pPr>
            <a:r>
              <a:rPr lang="en-US" altLang="en-US" sz="900">
                <a:latin typeface="Times" pitchFamily="2" charset="0"/>
                <a:ea typeface="ＭＳ Ｐゴシック" panose="020B0600070205080204" pitchFamily="34" charset="-128"/>
              </a:rPr>
              <a:t>In case anyone would like a reminder on the specific rule: The Chatham House Rule reads as follows: "When a meeting, or part thereof, is held under the Chatham House Rule, participants are free to use the information received, but neither the identity nor the affiliation of the speaker(s), nor that of any other participant, may be revealed".</a:t>
            </a:r>
          </a:p>
          <a:p>
            <a:pPr>
              <a:lnSpc>
                <a:spcPct val="80000"/>
              </a:lnSpc>
            </a:pPr>
            <a:r>
              <a:rPr lang="en-US" altLang="en-US" sz="900">
                <a:latin typeface="Times" pitchFamily="2" charset="0"/>
                <a:ea typeface="ＭＳ Ｐゴシック" panose="020B0600070205080204" pitchFamily="34" charset="-128"/>
              </a:rPr>
              <a:t> </a:t>
            </a:r>
          </a:p>
          <a:p>
            <a:pPr>
              <a:lnSpc>
                <a:spcPct val="80000"/>
              </a:lnSpc>
            </a:pPr>
            <a:r>
              <a:rPr lang="en-US" altLang="en-US" sz="900" b="1" u="sng">
                <a:latin typeface="Times" pitchFamily="2" charset="0"/>
                <a:ea typeface="ＭＳ Ｐゴシック" panose="020B0600070205080204" pitchFamily="34" charset="-128"/>
              </a:rPr>
              <a:t>Work Plan</a:t>
            </a:r>
            <a:endParaRPr lang="en-US" altLang="en-US" sz="900">
              <a:latin typeface="Times" pitchFamily="2" charset="0"/>
              <a:ea typeface="ＭＳ Ｐゴシック" panose="020B0600070205080204" pitchFamily="34" charset="-128"/>
            </a:endParaRPr>
          </a:p>
          <a:p>
            <a:pPr>
              <a:lnSpc>
                <a:spcPct val="80000"/>
              </a:lnSpc>
            </a:pPr>
            <a:r>
              <a:rPr lang="en-US" altLang="en-US" sz="900">
                <a:latin typeface="Times" pitchFamily="2" charset="0"/>
                <a:ea typeface="ＭＳ Ｐゴシック" panose="020B0600070205080204" pitchFamily="34" charset="-128"/>
              </a:rPr>
              <a:t>The draft work plan is based in part on issues that seemed to generate a significant amount of attention during the P&amp;G development, and also taking into account GEF’s current review timeline.  There is scope to expand the work based on what the members think they can support given other responsibilities.  Want to ensure that we are successful in what we take on so don’t want to over-burden and have ability to delve into the topics</a:t>
            </a:r>
          </a:p>
          <a:p>
            <a:pPr>
              <a:lnSpc>
                <a:spcPct val="80000"/>
              </a:lnSpc>
            </a:pPr>
            <a:r>
              <a:rPr lang="en-US" altLang="en-US" sz="900">
                <a:latin typeface="Times" pitchFamily="2" charset="0"/>
                <a:ea typeface="ＭＳ Ｐゴシック" panose="020B0600070205080204" pitchFamily="34" charset="-128"/>
              </a:rPr>
              <a:t> </a:t>
            </a:r>
          </a:p>
          <a:p>
            <a:pPr>
              <a:lnSpc>
                <a:spcPct val="80000"/>
              </a:lnSpc>
            </a:pPr>
            <a:r>
              <a:rPr lang="en-US" altLang="en-US" sz="900" b="1" u="sng">
                <a:latin typeface="Times" pitchFamily="2" charset="0"/>
                <a:ea typeface="ＭＳ Ｐゴシック" panose="020B0600070205080204" pitchFamily="34" charset="-128"/>
              </a:rPr>
              <a:t>Chair and co-chair</a:t>
            </a:r>
            <a:endParaRPr lang="en-US" altLang="en-US" sz="900">
              <a:latin typeface="Times" pitchFamily="2" charset="0"/>
              <a:ea typeface="ＭＳ Ｐゴシック" panose="020B0600070205080204" pitchFamily="34" charset="-128"/>
            </a:endParaRPr>
          </a:p>
          <a:p>
            <a:pPr>
              <a:lnSpc>
                <a:spcPct val="80000"/>
              </a:lnSpc>
            </a:pPr>
            <a:r>
              <a:rPr lang="en-US" altLang="en-US" sz="900">
                <a:latin typeface="Times" pitchFamily="2" charset="0"/>
                <a:ea typeface="ＭＳ Ｐゴシック" panose="020B0600070205080204" pitchFamily="34" charset="-128"/>
              </a:rPr>
              <a:t>Key responsibilities include ensuring that the group is following its ToR and on track to fulfilling the tasks of the work plan.   </a:t>
            </a:r>
          </a:p>
          <a:p>
            <a:pPr>
              <a:lnSpc>
                <a:spcPct val="80000"/>
              </a:lnSpc>
            </a:pPr>
            <a:r>
              <a:rPr lang="en-US" altLang="en-US" sz="900">
                <a:latin typeface="Times" pitchFamily="2" charset="0"/>
                <a:ea typeface="ＭＳ Ｐゴシック" panose="020B0600070205080204" pitchFamily="34" charset="-128"/>
              </a:rPr>
              <a:t>Also, lead points of order to formalize group findings and/or agreements.</a:t>
            </a:r>
          </a:p>
          <a:p>
            <a:pPr>
              <a:lnSpc>
                <a:spcPct val="80000"/>
              </a:lnSpc>
            </a:pPr>
            <a:endParaRPr lang="en-US" altLang="en-US" sz="900">
              <a:latin typeface="Times" pitchFamily="2" charset="0"/>
              <a:ea typeface="ＭＳ Ｐゴシック" panose="020B0600070205080204" pitchFamily="34" charset="-128"/>
            </a:endParaRPr>
          </a:p>
        </p:txBody>
      </p:sp>
      <p:sp>
        <p:nvSpPr>
          <p:cNvPr id="29700" name="Slide Number Placeholder 3">
            <a:extLst>
              <a:ext uri="{FF2B5EF4-FFF2-40B4-BE49-F238E27FC236}">
                <a16:creationId xmlns:a16="http://schemas.microsoft.com/office/drawing/2014/main" id="{73F647B0-2DCA-8149-A7AA-7FDFD47F6721}"/>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a:solidFill>
                  <a:schemeClr val="tx1"/>
                </a:solidFill>
                <a:latin typeface="Times" pitchFamily="2" charset="0"/>
                <a:ea typeface="ＭＳ Ｐゴシック" panose="020B0600070205080204" pitchFamily="34" charset="-128"/>
              </a:defRPr>
            </a:lvl1pPr>
            <a:lvl2pPr marL="37931725" indent="-37474525" eaLnBrk="0" hangingPunct="0">
              <a:defRPr sz="2800">
                <a:solidFill>
                  <a:schemeClr val="tx1"/>
                </a:solidFill>
                <a:latin typeface="Times" pitchFamily="2" charset="0"/>
                <a:ea typeface="ＭＳ Ｐゴシック" panose="020B0600070205080204" pitchFamily="34" charset="-128"/>
              </a:defRPr>
            </a:lvl2pPr>
            <a:lvl3pPr eaLnBrk="0" hangingPunct="0">
              <a:defRPr sz="2800">
                <a:solidFill>
                  <a:schemeClr val="tx1"/>
                </a:solidFill>
                <a:latin typeface="Times" pitchFamily="2" charset="0"/>
                <a:ea typeface="ＭＳ Ｐゴシック" panose="020B0600070205080204" pitchFamily="34" charset="-128"/>
              </a:defRPr>
            </a:lvl3pPr>
            <a:lvl4pPr eaLnBrk="0" hangingPunct="0">
              <a:defRPr sz="2800">
                <a:solidFill>
                  <a:schemeClr val="tx1"/>
                </a:solidFill>
                <a:latin typeface="Times" pitchFamily="2" charset="0"/>
                <a:ea typeface="ＭＳ Ｐゴシック" panose="020B0600070205080204" pitchFamily="34" charset="-128"/>
              </a:defRPr>
            </a:lvl4pPr>
            <a:lvl5pPr eaLnBrk="0" hangingPunct="0">
              <a:defRPr sz="2800">
                <a:solidFill>
                  <a:schemeClr val="tx1"/>
                </a:solidFill>
                <a:latin typeface="Times" pitchFamily="2" charset="0"/>
                <a:ea typeface="ＭＳ Ｐゴシック" panose="020B0600070205080204" pitchFamily="34" charset="-128"/>
              </a:defRPr>
            </a:lvl5pPr>
            <a:lvl6pPr marL="457200" eaLnBrk="0" fontAlgn="base" hangingPunct="0">
              <a:spcBef>
                <a:spcPct val="0"/>
              </a:spcBef>
              <a:spcAft>
                <a:spcPct val="0"/>
              </a:spcAft>
              <a:defRPr sz="2800">
                <a:solidFill>
                  <a:schemeClr val="tx1"/>
                </a:solidFill>
                <a:latin typeface="Times" pitchFamily="2" charset="0"/>
                <a:ea typeface="ＭＳ Ｐゴシック" panose="020B0600070205080204" pitchFamily="34" charset="-128"/>
              </a:defRPr>
            </a:lvl6pPr>
            <a:lvl7pPr marL="914400" eaLnBrk="0" fontAlgn="base" hangingPunct="0">
              <a:spcBef>
                <a:spcPct val="0"/>
              </a:spcBef>
              <a:spcAft>
                <a:spcPct val="0"/>
              </a:spcAft>
              <a:defRPr sz="2800">
                <a:solidFill>
                  <a:schemeClr val="tx1"/>
                </a:solidFill>
                <a:latin typeface="Times" pitchFamily="2" charset="0"/>
                <a:ea typeface="ＭＳ Ｐゴシック" panose="020B0600070205080204" pitchFamily="34" charset="-128"/>
              </a:defRPr>
            </a:lvl7pPr>
            <a:lvl8pPr marL="1371600" eaLnBrk="0" fontAlgn="base" hangingPunct="0">
              <a:spcBef>
                <a:spcPct val="0"/>
              </a:spcBef>
              <a:spcAft>
                <a:spcPct val="0"/>
              </a:spcAft>
              <a:defRPr sz="2800">
                <a:solidFill>
                  <a:schemeClr val="tx1"/>
                </a:solidFill>
                <a:latin typeface="Times" pitchFamily="2" charset="0"/>
                <a:ea typeface="ＭＳ Ｐゴシック" panose="020B0600070205080204" pitchFamily="34" charset="-128"/>
              </a:defRPr>
            </a:lvl8pPr>
            <a:lvl9pPr marL="1828800" eaLnBrk="0" fontAlgn="base" hangingPunct="0">
              <a:spcBef>
                <a:spcPct val="0"/>
              </a:spcBef>
              <a:spcAft>
                <a:spcPct val="0"/>
              </a:spcAft>
              <a:defRPr sz="2800">
                <a:solidFill>
                  <a:schemeClr val="tx1"/>
                </a:solidFill>
                <a:latin typeface="Times" pitchFamily="2" charset="0"/>
                <a:ea typeface="ＭＳ Ｐゴシック" panose="020B0600070205080204" pitchFamily="34" charset="-128"/>
              </a:defRPr>
            </a:lvl9pPr>
          </a:lstStyle>
          <a:p>
            <a:fld id="{2981AC05-A884-FA4D-967F-D8ECA24217A9}" type="slidenum">
              <a:rPr lang="en-US" altLang="en-US" sz="1200"/>
              <a:pPr/>
              <a:t>7</a:t>
            </a:fld>
            <a:endParaRPr lang="en-US" altLang="en-US" sz="1200"/>
          </a:p>
        </p:txBody>
      </p:sp>
    </p:spTree>
    <p:extLst>
      <p:ext uri="{BB962C8B-B14F-4D97-AF65-F5344CB8AC3E}">
        <p14:creationId xmlns:p14="http://schemas.microsoft.com/office/powerpoint/2010/main" val="25001943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320683-5180-D649-8760-EF1ABD5EED2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1445C95C-301F-094D-94F9-3FC5EC93CA0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147CFE2-FFC5-4E47-B230-2C4889364FFE}"/>
              </a:ext>
            </a:extLst>
          </p:cNvPr>
          <p:cNvSpPr>
            <a:spLocks noGrp="1"/>
          </p:cNvSpPr>
          <p:nvPr>
            <p:ph type="dt" sz="half" idx="10"/>
          </p:nvPr>
        </p:nvSpPr>
        <p:spPr/>
        <p:txBody>
          <a:bodyPr/>
          <a:lstStyle/>
          <a:p>
            <a:fld id="{026C52D3-13A6-EC46-A450-4E18B648E374}" type="datetimeFigureOut">
              <a:rPr lang="en-US" smtClean="0"/>
              <a:t>4/29/21</a:t>
            </a:fld>
            <a:endParaRPr lang="en-US"/>
          </a:p>
        </p:txBody>
      </p:sp>
      <p:sp>
        <p:nvSpPr>
          <p:cNvPr id="5" name="Footer Placeholder 4">
            <a:extLst>
              <a:ext uri="{FF2B5EF4-FFF2-40B4-BE49-F238E27FC236}">
                <a16:creationId xmlns:a16="http://schemas.microsoft.com/office/drawing/2014/main" id="{2B2C7BD8-E382-3547-BD90-7F3BD846522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D9D1BEF-C8EE-F140-81E2-71F9544F7348}"/>
              </a:ext>
            </a:extLst>
          </p:cNvPr>
          <p:cNvSpPr>
            <a:spLocks noGrp="1"/>
          </p:cNvSpPr>
          <p:nvPr>
            <p:ph type="sldNum" sz="quarter" idx="12"/>
          </p:nvPr>
        </p:nvSpPr>
        <p:spPr/>
        <p:txBody>
          <a:bodyPr/>
          <a:lstStyle/>
          <a:p>
            <a:fld id="{7CC5239A-9FAC-9D46-BED7-6DAAAC9A02D8}" type="slidenum">
              <a:rPr lang="en-US" smtClean="0"/>
              <a:t>‹#›</a:t>
            </a:fld>
            <a:endParaRPr lang="en-US"/>
          </a:p>
        </p:txBody>
      </p:sp>
    </p:spTree>
    <p:extLst>
      <p:ext uri="{BB962C8B-B14F-4D97-AF65-F5344CB8AC3E}">
        <p14:creationId xmlns:p14="http://schemas.microsoft.com/office/powerpoint/2010/main" val="8315908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950F6D-4C04-664C-8713-8E39B80979D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DE4A1B4-B513-654C-9B21-C8FCB3A75F5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7280F6C-20F5-5E44-8B7C-C30A26FC0AF5}"/>
              </a:ext>
            </a:extLst>
          </p:cNvPr>
          <p:cNvSpPr>
            <a:spLocks noGrp="1"/>
          </p:cNvSpPr>
          <p:nvPr>
            <p:ph type="dt" sz="half" idx="10"/>
          </p:nvPr>
        </p:nvSpPr>
        <p:spPr/>
        <p:txBody>
          <a:bodyPr/>
          <a:lstStyle/>
          <a:p>
            <a:fld id="{026C52D3-13A6-EC46-A450-4E18B648E374}" type="datetimeFigureOut">
              <a:rPr lang="en-US" smtClean="0"/>
              <a:t>4/29/21</a:t>
            </a:fld>
            <a:endParaRPr lang="en-US"/>
          </a:p>
        </p:txBody>
      </p:sp>
      <p:sp>
        <p:nvSpPr>
          <p:cNvPr id="5" name="Footer Placeholder 4">
            <a:extLst>
              <a:ext uri="{FF2B5EF4-FFF2-40B4-BE49-F238E27FC236}">
                <a16:creationId xmlns:a16="http://schemas.microsoft.com/office/drawing/2014/main" id="{F47BE186-06BA-B744-AD01-8C4D6B72D69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3557284-8FBF-E143-BF1F-085E35A7B6F4}"/>
              </a:ext>
            </a:extLst>
          </p:cNvPr>
          <p:cNvSpPr>
            <a:spLocks noGrp="1"/>
          </p:cNvSpPr>
          <p:nvPr>
            <p:ph type="sldNum" sz="quarter" idx="12"/>
          </p:nvPr>
        </p:nvSpPr>
        <p:spPr/>
        <p:txBody>
          <a:bodyPr/>
          <a:lstStyle/>
          <a:p>
            <a:fld id="{7CC5239A-9FAC-9D46-BED7-6DAAAC9A02D8}" type="slidenum">
              <a:rPr lang="en-US" smtClean="0"/>
              <a:t>‹#›</a:t>
            </a:fld>
            <a:endParaRPr lang="en-US"/>
          </a:p>
        </p:txBody>
      </p:sp>
    </p:spTree>
    <p:extLst>
      <p:ext uri="{BB962C8B-B14F-4D97-AF65-F5344CB8AC3E}">
        <p14:creationId xmlns:p14="http://schemas.microsoft.com/office/powerpoint/2010/main" val="19858150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0750F1B-BA84-FB4E-84E6-AF834002EC8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99FA0DE-F41C-F040-9C6B-BC145900760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9D38E06-4865-6346-9422-563ACD5AE59B}"/>
              </a:ext>
            </a:extLst>
          </p:cNvPr>
          <p:cNvSpPr>
            <a:spLocks noGrp="1"/>
          </p:cNvSpPr>
          <p:nvPr>
            <p:ph type="dt" sz="half" idx="10"/>
          </p:nvPr>
        </p:nvSpPr>
        <p:spPr/>
        <p:txBody>
          <a:bodyPr/>
          <a:lstStyle/>
          <a:p>
            <a:fld id="{026C52D3-13A6-EC46-A450-4E18B648E374}" type="datetimeFigureOut">
              <a:rPr lang="en-US" smtClean="0"/>
              <a:t>4/29/21</a:t>
            </a:fld>
            <a:endParaRPr lang="en-US"/>
          </a:p>
        </p:txBody>
      </p:sp>
      <p:sp>
        <p:nvSpPr>
          <p:cNvPr id="5" name="Footer Placeholder 4">
            <a:extLst>
              <a:ext uri="{FF2B5EF4-FFF2-40B4-BE49-F238E27FC236}">
                <a16:creationId xmlns:a16="http://schemas.microsoft.com/office/drawing/2014/main" id="{454A3884-D468-984B-9DEE-1313E8EAFD0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00A6F9C-65D1-6F4F-A8C4-6153CD8ED6C9}"/>
              </a:ext>
            </a:extLst>
          </p:cNvPr>
          <p:cNvSpPr>
            <a:spLocks noGrp="1"/>
          </p:cNvSpPr>
          <p:nvPr>
            <p:ph type="sldNum" sz="quarter" idx="12"/>
          </p:nvPr>
        </p:nvSpPr>
        <p:spPr/>
        <p:txBody>
          <a:bodyPr/>
          <a:lstStyle/>
          <a:p>
            <a:fld id="{7CC5239A-9FAC-9D46-BED7-6DAAAC9A02D8}" type="slidenum">
              <a:rPr lang="en-US" smtClean="0"/>
              <a:t>‹#›</a:t>
            </a:fld>
            <a:endParaRPr lang="en-US"/>
          </a:p>
        </p:txBody>
      </p:sp>
    </p:spTree>
    <p:extLst>
      <p:ext uri="{BB962C8B-B14F-4D97-AF65-F5344CB8AC3E}">
        <p14:creationId xmlns:p14="http://schemas.microsoft.com/office/powerpoint/2010/main" val="19969094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18838A-709A-FB44-A3BE-F136AE03896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4E16584-652C-F24D-842F-988A2AC5F11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B52CB2A-B19B-124F-8758-FB0E4C369EDA}"/>
              </a:ext>
            </a:extLst>
          </p:cNvPr>
          <p:cNvSpPr>
            <a:spLocks noGrp="1"/>
          </p:cNvSpPr>
          <p:nvPr>
            <p:ph type="dt" sz="half" idx="10"/>
          </p:nvPr>
        </p:nvSpPr>
        <p:spPr/>
        <p:txBody>
          <a:bodyPr/>
          <a:lstStyle/>
          <a:p>
            <a:fld id="{026C52D3-13A6-EC46-A450-4E18B648E374}" type="datetimeFigureOut">
              <a:rPr lang="en-US" smtClean="0"/>
              <a:t>4/29/21</a:t>
            </a:fld>
            <a:endParaRPr lang="en-US"/>
          </a:p>
        </p:txBody>
      </p:sp>
      <p:sp>
        <p:nvSpPr>
          <p:cNvPr id="5" name="Footer Placeholder 4">
            <a:extLst>
              <a:ext uri="{FF2B5EF4-FFF2-40B4-BE49-F238E27FC236}">
                <a16:creationId xmlns:a16="http://schemas.microsoft.com/office/drawing/2014/main" id="{670748C0-2EA5-7A4A-ABA5-98C77128EE4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909BE06-0EBC-9F43-99C7-C9FB2D43574D}"/>
              </a:ext>
            </a:extLst>
          </p:cNvPr>
          <p:cNvSpPr>
            <a:spLocks noGrp="1"/>
          </p:cNvSpPr>
          <p:nvPr>
            <p:ph type="sldNum" sz="quarter" idx="12"/>
          </p:nvPr>
        </p:nvSpPr>
        <p:spPr/>
        <p:txBody>
          <a:bodyPr/>
          <a:lstStyle/>
          <a:p>
            <a:fld id="{7CC5239A-9FAC-9D46-BED7-6DAAAC9A02D8}" type="slidenum">
              <a:rPr lang="en-US" smtClean="0"/>
              <a:t>‹#›</a:t>
            </a:fld>
            <a:endParaRPr lang="en-US"/>
          </a:p>
        </p:txBody>
      </p:sp>
    </p:spTree>
    <p:extLst>
      <p:ext uri="{BB962C8B-B14F-4D97-AF65-F5344CB8AC3E}">
        <p14:creationId xmlns:p14="http://schemas.microsoft.com/office/powerpoint/2010/main" val="19931882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47F2CF-266F-6942-8DF7-FCCD91BD6B2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E113A2E2-74FF-0149-9700-1E7A1E28136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2D90876-DDAE-4642-9153-E29EDE871D3B}"/>
              </a:ext>
            </a:extLst>
          </p:cNvPr>
          <p:cNvSpPr>
            <a:spLocks noGrp="1"/>
          </p:cNvSpPr>
          <p:nvPr>
            <p:ph type="dt" sz="half" idx="10"/>
          </p:nvPr>
        </p:nvSpPr>
        <p:spPr/>
        <p:txBody>
          <a:bodyPr/>
          <a:lstStyle/>
          <a:p>
            <a:fld id="{026C52D3-13A6-EC46-A450-4E18B648E374}" type="datetimeFigureOut">
              <a:rPr lang="en-US" smtClean="0"/>
              <a:t>4/29/21</a:t>
            </a:fld>
            <a:endParaRPr lang="en-US"/>
          </a:p>
        </p:txBody>
      </p:sp>
      <p:sp>
        <p:nvSpPr>
          <p:cNvPr id="5" name="Footer Placeholder 4">
            <a:extLst>
              <a:ext uri="{FF2B5EF4-FFF2-40B4-BE49-F238E27FC236}">
                <a16:creationId xmlns:a16="http://schemas.microsoft.com/office/drawing/2014/main" id="{B218AC9D-BC1F-5841-B3F6-4012A652039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FBED938-8466-8542-BCB1-726304A75D95}"/>
              </a:ext>
            </a:extLst>
          </p:cNvPr>
          <p:cNvSpPr>
            <a:spLocks noGrp="1"/>
          </p:cNvSpPr>
          <p:nvPr>
            <p:ph type="sldNum" sz="quarter" idx="12"/>
          </p:nvPr>
        </p:nvSpPr>
        <p:spPr/>
        <p:txBody>
          <a:bodyPr/>
          <a:lstStyle/>
          <a:p>
            <a:fld id="{7CC5239A-9FAC-9D46-BED7-6DAAAC9A02D8}" type="slidenum">
              <a:rPr lang="en-US" smtClean="0"/>
              <a:t>‹#›</a:t>
            </a:fld>
            <a:endParaRPr lang="en-US"/>
          </a:p>
        </p:txBody>
      </p:sp>
    </p:spTree>
    <p:extLst>
      <p:ext uri="{BB962C8B-B14F-4D97-AF65-F5344CB8AC3E}">
        <p14:creationId xmlns:p14="http://schemas.microsoft.com/office/powerpoint/2010/main" val="8970080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8E7ED0-6409-574B-AED0-C55AC22579F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C13FDEE-3E00-B94D-880F-3C570D40792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AAF4DCE-99E0-A140-8D2B-C8C426E5202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0A1FE22-52C5-FD4D-A4E6-2A30287CE1E0}"/>
              </a:ext>
            </a:extLst>
          </p:cNvPr>
          <p:cNvSpPr>
            <a:spLocks noGrp="1"/>
          </p:cNvSpPr>
          <p:nvPr>
            <p:ph type="dt" sz="half" idx="10"/>
          </p:nvPr>
        </p:nvSpPr>
        <p:spPr/>
        <p:txBody>
          <a:bodyPr/>
          <a:lstStyle/>
          <a:p>
            <a:fld id="{026C52D3-13A6-EC46-A450-4E18B648E374}" type="datetimeFigureOut">
              <a:rPr lang="en-US" smtClean="0"/>
              <a:t>4/29/21</a:t>
            </a:fld>
            <a:endParaRPr lang="en-US"/>
          </a:p>
        </p:txBody>
      </p:sp>
      <p:sp>
        <p:nvSpPr>
          <p:cNvPr id="6" name="Footer Placeholder 5">
            <a:extLst>
              <a:ext uri="{FF2B5EF4-FFF2-40B4-BE49-F238E27FC236}">
                <a16:creationId xmlns:a16="http://schemas.microsoft.com/office/drawing/2014/main" id="{8363CE1F-6517-AC41-9DE9-C4363258797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A22EA38-752A-0142-A28D-883C53C6AD9F}"/>
              </a:ext>
            </a:extLst>
          </p:cNvPr>
          <p:cNvSpPr>
            <a:spLocks noGrp="1"/>
          </p:cNvSpPr>
          <p:nvPr>
            <p:ph type="sldNum" sz="quarter" idx="12"/>
          </p:nvPr>
        </p:nvSpPr>
        <p:spPr/>
        <p:txBody>
          <a:bodyPr/>
          <a:lstStyle/>
          <a:p>
            <a:fld id="{7CC5239A-9FAC-9D46-BED7-6DAAAC9A02D8}" type="slidenum">
              <a:rPr lang="en-US" smtClean="0"/>
              <a:t>‹#›</a:t>
            </a:fld>
            <a:endParaRPr lang="en-US"/>
          </a:p>
        </p:txBody>
      </p:sp>
    </p:spTree>
    <p:extLst>
      <p:ext uri="{BB962C8B-B14F-4D97-AF65-F5344CB8AC3E}">
        <p14:creationId xmlns:p14="http://schemas.microsoft.com/office/powerpoint/2010/main" val="5136829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D3EBDF-0314-8B41-BF60-52AE263EEDC5}"/>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38A3DF5-427A-144B-B85C-259694E239C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2AD4104-EFCF-C540-99E4-F0CE08EEBB4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BCD32A2-9B39-954D-AF54-A45E54DB890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9344C18-F435-2642-89CF-104E33C3FB9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A735E2E-DF6B-3041-9A31-322DFC40CBF3}"/>
              </a:ext>
            </a:extLst>
          </p:cNvPr>
          <p:cNvSpPr>
            <a:spLocks noGrp="1"/>
          </p:cNvSpPr>
          <p:nvPr>
            <p:ph type="dt" sz="half" idx="10"/>
          </p:nvPr>
        </p:nvSpPr>
        <p:spPr/>
        <p:txBody>
          <a:bodyPr/>
          <a:lstStyle/>
          <a:p>
            <a:fld id="{026C52D3-13A6-EC46-A450-4E18B648E374}" type="datetimeFigureOut">
              <a:rPr lang="en-US" smtClean="0"/>
              <a:t>4/29/21</a:t>
            </a:fld>
            <a:endParaRPr lang="en-US"/>
          </a:p>
        </p:txBody>
      </p:sp>
      <p:sp>
        <p:nvSpPr>
          <p:cNvPr id="8" name="Footer Placeholder 7">
            <a:extLst>
              <a:ext uri="{FF2B5EF4-FFF2-40B4-BE49-F238E27FC236}">
                <a16:creationId xmlns:a16="http://schemas.microsoft.com/office/drawing/2014/main" id="{BFB124CB-5288-F04B-BA1D-6D0D719F69C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273A191-8173-414A-991C-D2C515BFEDE0}"/>
              </a:ext>
            </a:extLst>
          </p:cNvPr>
          <p:cNvSpPr>
            <a:spLocks noGrp="1"/>
          </p:cNvSpPr>
          <p:nvPr>
            <p:ph type="sldNum" sz="quarter" idx="12"/>
          </p:nvPr>
        </p:nvSpPr>
        <p:spPr/>
        <p:txBody>
          <a:bodyPr/>
          <a:lstStyle/>
          <a:p>
            <a:fld id="{7CC5239A-9FAC-9D46-BED7-6DAAAC9A02D8}" type="slidenum">
              <a:rPr lang="en-US" smtClean="0"/>
              <a:t>‹#›</a:t>
            </a:fld>
            <a:endParaRPr lang="en-US"/>
          </a:p>
        </p:txBody>
      </p:sp>
    </p:spTree>
    <p:extLst>
      <p:ext uri="{BB962C8B-B14F-4D97-AF65-F5344CB8AC3E}">
        <p14:creationId xmlns:p14="http://schemas.microsoft.com/office/powerpoint/2010/main" val="40266332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A79AAB-A180-2449-AA0C-96A8D22EC7B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7D7CA1E-0C71-E842-8FA3-C939EA52A99D}"/>
              </a:ext>
            </a:extLst>
          </p:cNvPr>
          <p:cNvSpPr>
            <a:spLocks noGrp="1"/>
          </p:cNvSpPr>
          <p:nvPr>
            <p:ph type="dt" sz="half" idx="10"/>
          </p:nvPr>
        </p:nvSpPr>
        <p:spPr/>
        <p:txBody>
          <a:bodyPr/>
          <a:lstStyle/>
          <a:p>
            <a:fld id="{026C52D3-13A6-EC46-A450-4E18B648E374}" type="datetimeFigureOut">
              <a:rPr lang="en-US" smtClean="0"/>
              <a:t>4/29/21</a:t>
            </a:fld>
            <a:endParaRPr lang="en-US"/>
          </a:p>
        </p:txBody>
      </p:sp>
      <p:sp>
        <p:nvSpPr>
          <p:cNvPr id="4" name="Footer Placeholder 3">
            <a:extLst>
              <a:ext uri="{FF2B5EF4-FFF2-40B4-BE49-F238E27FC236}">
                <a16:creationId xmlns:a16="http://schemas.microsoft.com/office/drawing/2014/main" id="{25E2C77B-1C1A-CD42-921C-0DE28C881B80}"/>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188FE22-CD45-7140-8B6C-BD8C99567792}"/>
              </a:ext>
            </a:extLst>
          </p:cNvPr>
          <p:cNvSpPr>
            <a:spLocks noGrp="1"/>
          </p:cNvSpPr>
          <p:nvPr>
            <p:ph type="sldNum" sz="quarter" idx="12"/>
          </p:nvPr>
        </p:nvSpPr>
        <p:spPr/>
        <p:txBody>
          <a:bodyPr/>
          <a:lstStyle/>
          <a:p>
            <a:fld id="{7CC5239A-9FAC-9D46-BED7-6DAAAC9A02D8}" type="slidenum">
              <a:rPr lang="en-US" smtClean="0"/>
              <a:t>‹#›</a:t>
            </a:fld>
            <a:endParaRPr lang="en-US"/>
          </a:p>
        </p:txBody>
      </p:sp>
    </p:spTree>
    <p:extLst>
      <p:ext uri="{BB962C8B-B14F-4D97-AF65-F5344CB8AC3E}">
        <p14:creationId xmlns:p14="http://schemas.microsoft.com/office/powerpoint/2010/main" val="32731895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EF1A335-1F2D-B444-9EF5-5DD2E9577006}"/>
              </a:ext>
            </a:extLst>
          </p:cNvPr>
          <p:cNvSpPr>
            <a:spLocks noGrp="1"/>
          </p:cNvSpPr>
          <p:nvPr>
            <p:ph type="dt" sz="half" idx="10"/>
          </p:nvPr>
        </p:nvSpPr>
        <p:spPr/>
        <p:txBody>
          <a:bodyPr/>
          <a:lstStyle/>
          <a:p>
            <a:fld id="{026C52D3-13A6-EC46-A450-4E18B648E374}" type="datetimeFigureOut">
              <a:rPr lang="en-US" smtClean="0"/>
              <a:t>4/29/21</a:t>
            </a:fld>
            <a:endParaRPr lang="en-US"/>
          </a:p>
        </p:txBody>
      </p:sp>
      <p:sp>
        <p:nvSpPr>
          <p:cNvPr id="3" name="Footer Placeholder 2">
            <a:extLst>
              <a:ext uri="{FF2B5EF4-FFF2-40B4-BE49-F238E27FC236}">
                <a16:creationId xmlns:a16="http://schemas.microsoft.com/office/drawing/2014/main" id="{ED62B1F4-4158-BF45-A969-CFFB2DB476AD}"/>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05FFF142-299A-1045-B4CB-56DECF8A5CE3}"/>
              </a:ext>
            </a:extLst>
          </p:cNvPr>
          <p:cNvSpPr>
            <a:spLocks noGrp="1"/>
          </p:cNvSpPr>
          <p:nvPr>
            <p:ph type="sldNum" sz="quarter" idx="12"/>
          </p:nvPr>
        </p:nvSpPr>
        <p:spPr/>
        <p:txBody>
          <a:bodyPr/>
          <a:lstStyle/>
          <a:p>
            <a:fld id="{7CC5239A-9FAC-9D46-BED7-6DAAAC9A02D8}" type="slidenum">
              <a:rPr lang="en-US" smtClean="0"/>
              <a:t>‹#›</a:t>
            </a:fld>
            <a:endParaRPr lang="en-US"/>
          </a:p>
        </p:txBody>
      </p:sp>
    </p:spTree>
    <p:extLst>
      <p:ext uri="{BB962C8B-B14F-4D97-AF65-F5344CB8AC3E}">
        <p14:creationId xmlns:p14="http://schemas.microsoft.com/office/powerpoint/2010/main" val="39774430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000AEA-DD81-4A4D-BD92-2481372D0A2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74107F1-E9A3-324E-BEED-B11FADBC40B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A5A99B7-362F-D64A-A917-7FD8DAEB695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9F422FD-C66D-6244-B178-FC8898354FF0}"/>
              </a:ext>
            </a:extLst>
          </p:cNvPr>
          <p:cNvSpPr>
            <a:spLocks noGrp="1"/>
          </p:cNvSpPr>
          <p:nvPr>
            <p:ph type="dt" sz="half" idx="10"/>
          </p:nvPr>
        </p:nvSpPr>
        <p:spPr/>
        <p:txBody>
          <a:bodyPr/>
          <a:lstStyle/>
          <a:p>
            <a:fld id="{026C52D3-13A6-EC46-A450-4E18B648E374}" type="datetimeFigureOut">
              <a:rPr lang="en-US" smtClean="0"/>
              <a:t>4/29/21</a:t>
            </a:fld>
            <a:endParaRPr lang="en-US"/>
          </a:p>
        </p:txBody>
      </p:sp>
      <p:sp>
        <p:nvSpPr>
          <p:cNvPr id="6" name="Footer Placeholder 5">
            <a:extLst>
              <a:ext uri="{FF2B5EF4-FFF2-40B4-BE49-F238E27FC236}">
                <a16:creationId xmlns:a16="http://schemas.microsoft.com/office/drawing/2014/main" id="{30715BCB-1146-0C45-B82D-99A81CC93F5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EC4DCAE-D7F5-D54E-81FC-1594F53E6284}"/>
              </a:ext>
            </a:extLst>
          </p:cNvPr>
          <p:cNvSpPr>
            <a:spLocks noGrp="1"/>
          </p:cNvSpPr>
          <p:nvPr>
            <p:ph type="sldNum" sz="quarter" idx="12"/>
          </p:nvPr>
        </p:nvSpPr>
        <p:spPr/>
        <p:txBody>
          <a:bodyPr/>
          <a:lstStyle/>
          <a:p>
            <a:fld id="{7CC5239A-9FAC-9D46-BED7-6DAAAC9A02D8}" type="slidenum">
              <a:rPr lang="en-US" smtClean="0"/>
              <a:t>‹#›</a:t>
            </a:fld>
            <a:endParaRPr lang="en-US"/>
          </a:p>
        </p:txBody>
      </p:sp>
    </p:spTree>
    <p:extLst>
      <p:ext uri="{BB962C8B-B14F-4D97-AF65-F5344CB8AC3E}">
        <p14:creationId xmlns:p14="http://schemas.microsoft.com/office/powerpoint/2010/main" val="21082108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EE613F-5E3E-9E4C-801F-7543FD86F1D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69875B5-CF7F-7F47-B630-BC728C09055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E653E61-0793-CF4B-8567-C66E04AEE4F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3029569-0D5F-1D40-B1B5-EAD771646AF6}"/>
              </a:ext>
            </a:extLst>
          </p:cNvPr>
          <p:cNvSpPr>
            <a:spLocks noGrp="1"/>
          </p:cNvSpPr>
          <p:nvPr>
            <p:ph type="dt" sz="half" idx="10"/>
          </p:nvPr>
        </p:nvSpPr>
        <p:spPr/>
        <p:txBody>
          <a:bodyPr/>
          <a:lstStyle/>
          <a:p>
            <a:fld id="{026C52D3-13A6-EC46-A450-4E18B648E374}" type="datetimeFigureOut">
              <a:rPr lang="en-US" smtClean="0"/>
              <a:t>4/29/21</a:t>
            </a:fld>
            <a:endParaRPr lang="en-US"/>
          </a:p>
        </p:txBody>
      </p:sp>
      <p:sp>
        <p:nvSpPr>
          <p:cNvPr id="6" name="Footer Placeholder 5">
            <a:extLst>
              <a:ext uri="{FF2B5EF4-FFF2-40B4-BE49-F238E27FC236}">
                <a16:creationId xmlns:a16="http://schemas.microsoft.com/office/drawing/2014/main" id="{AEDD97CC-BD1B-FA4C-B0CF-7CA5FAA6F03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6F96408-A7B2-A743-ADC3-A7DE40F4CE35}"/>
              </a:ext>
            </a:extLst>
          </p:cNvPr>
          <p:cNvSpPr>
            <a:spLocks noGrp="1"/>
          </p:cNvSpPr>
          <p:nvPr>
            <p:ph type="sldNum" sz="quarter" idx="12"/>
          </p:nvPr>
        </p:nvSpPr>
        <p:spPr/>
        <p:txBody>
          <a:bodyPr/>
          <a:lstStyle/>
          <a:p>
            <a:fld id="{7CC5239A-9FAC-9D46-BED7-6DAAAC9A02D8}" type="slidenum">
              <a:rPr lang="en-US" smtClean="0"/>
              <a:t>‹#›</a:t>
            </a:fld>
            <a:endParaRPr lang="en-US"/>
          </a:p>
        </p:txBody>
      </p:sp>
    </p:spTree>
    <p:extLst>
      <p:ext uri="{BB962C8B-B14F-4D97-AF65-F5344CB8AC3E}">
        <p14:creationId xmlns:p14="http://schemas.microsoft.com/office/powerpoint/2010/main" val="21267570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AA2E8D7-8502-4947-A9A6-718DE0731D8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D03D50B-5644-934A-8D3D-A46974EAD93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5631456-0D4E-CD42-838D-69A3C75E4D4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26C52D3-13A6-EC46-A450-4E18B648E374}" type="datetimeFigureOut">
              <a:rPr lang="en-US" smtClean="0"/>
              <a:t>4/29/21</a:t>
            </a:fld>
            <a:endParaRPr lang="en-US"/>
          </a:p>
        </p:txBody>
      </p:sp>
      <p:sp>
        <p:nvSpPr>
          <p:cNvPr id="5" name="Footer Placeholder 4">
            <a:extLst>
              <a:ext uri="{FF2B5EF4-FFF2-40B4-BE49-F238E27FC236}">
                <a16:creationId xmlns:a16="http://schemas.microsoft.com/office/drawing/2014/main" id="{2D1D3A21-D1A0-3E4B-9299-B769EF4E8B9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6FDEED4C-E2B7-B140-BDE8-43FED658721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CC5239A-9FAC-9D46-BED7-6DAAAC9A02D8}" type="slidenum">
              <a:rPr lang="en-US" smtClean="0"/>
              <a:t>‹#›</a:t>
            </a:fld>
            <a:endParaRPr lang="en-US"/>
          </a:p>
        </p:txBody>
      </p:sp>
    </p:spTree>
    <p:extLst>
      <p:ext uri="{BB962C8B-B14F-4D97-AF65-F5344CB8AC3E}">
        <p14:creationId xmlns:p14="http://schemas.microsoft.com/office/powerpoint/2010/main" val="201188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09EE3F02-90AC-A049-80F9-479BB5369D45}"/>
              </a:ext>
            </a:extLst>
          </p:cNvPr>
          <p:cNvSpPr>
            <a:spLocks noGrp="1" noChangeArrowheads="1"/>
          </p:cNvSpPr>
          <p:nvPr>
            <p:ph type="ctrTitle"/>
          </p:nvPr>
        </p:nvSpPr>
        <p:spPr>
          <a:xfrm>
            <a:off x="3048001" y="1447801"/>
            <a:ext cx="7212013" cy="1470025"/>
          </a:xfrm>
        </p:spPr>
        <p:txBody>
          <a:bodyPr/>
          <a:lstStyle/>
          <a:p>
            <a:pPr algn="r" eaLnBrk="1" hangingPunct="1"/>
            <a:r>
              <a:rPr lang="en-US" altLang="en-US" sz="3600" b="1">
                <a:ea typeface="ＭＳ Ｐゴシック" panose="020B0600070205080204" pitchFamily="34" charset="-128"/>
              </a:rPr>
              <a:t>Indigenous Peoples Advisory Group (IPAG) to the GEF</a:t>
            </a:r>
          </a:p>
        </p:txBody>
      </p:sp>
      <p:sp>
        <p:nvSpPr>
          <p:cNvPr id="15363" name="Rectangle 3">
            <a:extLst>
              <a:ext uri="{FF2B5EF4-FFF2-40B4-BE49-F238E27FC236}">
                <a16:creationId xmlns:a16="http://schemas.microsoft.com/office/drawing/2014/main" id="{7B0143D4-D363-2C46-997F-D952B09709BF}"/>
              </a:ext>
            </a:extLst>
          </p:cNvPr>
          <p:cNvSpPr>
            <a:spLocks noGrp="1" noChangeArrowheads="1"/>
          </p:cNvSpPr>
          <p:nvPr>
            <p:ph type="subTitle" idx="1"/>
          </p:nvPr>
        </p:nvSpPr>
        <p:spPr>
          <a:xfrm>
            <a:off x="2514600" y="3657600"/>
            <a:ext cx="7315200" cy="3200400"/>
          </a:xfrm>
        </p:spPr>
        <p:txBody>
          <a:bodyPr/>
          <a:lstStyle/>
          <a:p>
            <a:pPr algn="r" eaLnBrk="1" hangingPunct="1"/>
            <a:r>
              <a:rPr lang="en-US" altLang="en-US" b="1" dirty="0">
                <a:solidFill>
                  <a:schemeClr val="tx1"/>
                </a:solidFill>
                <a:ea typeface="ＭＳ Ｐゴシック" panose="020B0600070205080204" pitchFamily="34" charset="-128"/>
              </a:rPr>
              <a:t>Ms. Lucy </a:t>
            </a:r>
            <a:r>
              <a:rPr lang="en-US" altLang="en-US" b="1" dirty="0" err="1">
                <a:solidFill>
                  <a:schemeClr val="tx1"/>
                </a:solidFill>
                <a:ea typeface="ＭＳ Ｐゴシック" panose="020B0600070205080204" pitchFamily="34" charset="-128"/>
              </a:rPr>
              <a:t>Mulenkei</a:t>
            </a:r>
            <a:r>
              <a:rPr lang="en-US" altLang="en-US" b="1" dirty="0">
                <a:solidFill>
                  <a:schemeClr val="tx1"/>
                </a:solidFill>
                <a:ea typeface="ＭＳ Ｐゴシック" panose="020B0600070205080204" pitchFamily="34" charset="-128"/>
              </a:rPr>
              <a:t>, Chair </a:t>
            </a:r>
          </a:p>
          <a:p>
            <a:pPr algn="r" eaLnBrk="1" hangingPunct="1"/>
            <a:r>
              <a:rPr lang="en-US" altLang="en-US" b="1" dirty="0">
                <a:solidFill>
                  <a:schemeClr val="tx1"/>
                </a:solidFill>
                <a:ea typeface="ＭＳ Ｐゴシック" panose="020B0600070205080204" pitchFamily="34" charset="-128"/>
              </a:rPr>
              <a:t>UNPFII 2021</a:t>
            </a:r>
          </a:p>
        </p:txBody>
      </p:sp>
    </p:spTree>
    <p:extLst>
      <p:ext uri="{BB962C8B-B14F-4D97-AF65-F5344CB8AC3E}">
        <p14:creationId xmlns:p14="http://schemas.microsoft.com/office/powerpoint/2010/main" val="1992112634"/>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a:extLst>
              <a:ext uri="{FF2B5EF4-FFF2-40B4-BE49-F238E27FC236}">
                <a16:creationId xmlns:a16="http://schemas.microsoft.com/office/drawing/2014/main" id="{811A1366-F818-2B49-AA95-24B891B98958}"/>
              </a:ext>
            </a:extLst>
          </p:cNvPr>
          <p:cNvSpPr>
            <a:spLocks noGrp="1" noChangeArrowheads="1"/>
          </p:cNvSpPr>
          <p:nvPr>
            <p:ph type="title"/>
          </p:nvPr>
        </p:nvSpPr>
        <p:spPr>
          <a:xfrm>
            <a:off x="2209800" y="228600"/>
            <a:ext cx="7772400" cy="1143000"/>
          </a:xfrm>
        </p:spPr>
        <p:txBody>
          <a:bodyPr/>
          <a:lstStyle/>
          <a:p>
            <a:pPr eaLnBrk="1" hangingPunct="1"/>
            <a:r>
              <a:rPr lang="en-US" altLang="en-US">
                <a:solidFill>
                  <a:srgbClr val="00B050"/>
                </a:solidFill>
                <a:ea typeface="ＭＳ Ｐゴシック" panose="020B0600070205080204" pitchFamily="34" charset="-128"/>
              </a:rPr>
              <a:t>Origins</a:t>
            </a:r>
          </a:p>
        </p:txBody>
      </p:sp>
      <p:sp>
        <p:nvSpPr>
          <p:cNvPr id="16387" name="Rectangle 3">
            <a:extLst>
              <a:ext uri="{FF2B5EF4-FFF2-40B4-BE49-F238E27FC236}">
                <a16:creationId xmlns:a16="http://schemas.microsoft.com/office/drawing/2014/main" id="{8A3D48EC-338D-704E-9B11-AEBE03D06BDA}"/>
              </a:ext>
            </a:extLst>
          </p:cNvPr>
          <p:cNvSpPr>
            <a:spLocks noGrp="1" noChangeArrowheads="1"/>
          </p:cNvSpPr>
          <p:nvPr>
            <p:ph idx="1"/>
          </p:nvPr>
        </p:nvSpPr>
        <p:spPr>
          <a:xfrm>
            <a:off x="1905000" y="1447800"/>
            <a:ext cx="8382000" cy="4419600"/>
          </a:xfrm>
        </p:spPr>
        <p:txBody>
          <a:bodyPr/>
          <a:lstStyle/>
          <a:p>
            <a:r>
              <a:rPr lang="en-US" altLang="en-US" sz="3100">
                <a:ea typeface="ＭＳ Ｐゴシック" panose="020B0600070205080204" pitchFamily="34" charset="-128"/>
              </a:rPr>
              <a:t>Concern with inadequate coordination between Indigenous Peoples and the GEF related to policy, projects and processes</a:t>
            </a:r>
          </a:p>
          <a:p>
            <a:r>
              <a:rPr lang="en-US" altLang="en-US" sz="3100">
                <a:ea typeface="ＭＳ Ｐゴシック" panose="020B0600070205080204" pitchFamily="34" charset="-128"/>
              </a:rPr>
              <a:t>An Indigenous Peoples Task Force was created and contributed to the </a:t>
            </a:r>
            <a:r>
              <a:rPr lang="en-US" altLang="en-US" sz="3100" i="1">
                <a:ea typeface="ＭＳ Ｐゴシック" panose="020B0600070205080204" pitchFamily="34" charset="-128"/>
              </a:rPr>
              <a:t>GEF Principles and Guidelines for Engagement of Indigenous Peoples</a:t>
            </a:r>
            <a:endParaRPr lang="en-US" altLang="en-US" sz="3100">
              <a:ea typeface="ＭＳ Ｐゴシック" panose="020B0600070205080204" pitchFamily="34" charset="-128"/>
            </a:endParaRPr>
          </a:p>
          <a:p>
            <a:r>
              <a:rPr lang="en-US" altLang="en-US" sz="3100">
                <a:ea typeface="ＭＳ Ｐゴシック" panose="020B0600070205080204" pitchFamily="34" charset="-128"/>
              </a:rPr>
              <a:t>IPAG was established as a key implementation mechanism of the </a:t>
            </a:r>
            <a:r>
              <a:rPr lang="en-US" altLang="en-US" sz="3100" i="1">
                <a:ea typeface="ＭＳ Ｐゴシック" panose="020B0600070205080204" pitchFamily="34" charset="-128"/>
              </a:rPr>
              <a:t>GEF Principles and Guidelines for Engagement of Indigenous Peoples</a:t>
            </a:r>
          </a:p>
        </p:txBody>
      </p:sp>
      <p:pic>
        <p:nvPicPr>
          <p:cNvPr id="16388" name="Picture 2">
            <a:extLst>
              <a:ext uri="{FF2B5EF4-FFF2-40B4-BE49-F238E27FC236}">
                <a16:creationId xmlns:a16="http://schemas.microsoft.com/office/drawing/2014/main" id="{7C08EA6C-F0FC-454D-9692-D1A421BC4C3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0" y="0"/>
            <a:ext cx="304800" cy="3581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60471584"/>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a:extLst>
              <a:ext uri="{FF2B5EF4-FFF2-40B4-BE49-F238E27FC236}">
                <a16:creationId xmlns:a16="http://schemas.microsoft.com/office/drawing/2014/main" id="{BCDE4FA6-9297-F149-BAF2-51927111F027}"/>
              </a:ext>
            </a:extLst>
          </p:cNvPr>
          <p:cNvSpPr>
            <a:spLocks noGrp="1" noChangeArrowheads="1"/>
          </p:cNvSpPr>
          <p:nvPr>
            <p:ph type="title"/>
          </p:nvPr>
        </p:nvSpPr>
        <p:spPr>
          <a:xfrm>
            <a:off x="2209800" y="228600"/>
            <a:ext cx="7772400" cy="1143000"/>
          </a:xfrm>
        </p:spPr>
        <p:txBody>
          <a:bodyPr/>
          <a:lstStyle/>
          <a:p>
            <a:pPr eaLnBrk="1" hangingPunct="1"/>
            <a:r>
              <a:rPr lang="en-US" altLang="en-US">
                <a:solidFill>
                  <a:srgbClr val="00B050"/>
                </a:solidFill>
                <a:ea typeface="ＭＳ Ｐゴシック" panose="020B0600070205080204" pitchFamily="34" charset="-128"/>
              </a:rPr>
              <a:t>IPAG Composition</a:t>
            </a:r>
          </a:p>
        </p:txBody>
      </p:sp>
      <p:sp>
        <p:nvSpPr>
          <p:cNvPr id="18435" name="Rectangle 3">
            <a:extLst>
              <a:ext uri="{FF2B5EF4-FFF2-40B4-BE49-F238E27FC236}">
                <a16:creationId xmlns:a16="http://schemas.microsoft.com/office/drawing/2014/main" id="{DF2D8008-C8E5-DE4C-AA85-9DD7AF2E2068}"/>
              </a:ext>
            </a:extLst>
          </p:cNvPr>
          <p:cNvSpPr>
            <a:spLocks noGrp="1" noChangeArrowheads="1"/>
          </p:cNvSpPr>
          <p:nvPr>
            <p:ph idx="1"/>
          </p:nvPr>
        </p:nvSpPr>
        <p:spPr>
          <a:xfrm>
            <a:off x="2057400" y="1371600"/>
            <a:ext cx="8229600" cy="5105400"/>
          </a:xfrm>
        </p:spPr>
        <p:txBody>
          <a:bodyPr>
            <a:normAutofit fontScale="92500" lnSpcReduction="10000"/>
          </a:bodyPr>
          <a:lstStyle/>
          <a:p>
            <a:pPr lvl="1"/>
            <a:r>
              <a:rPr lang="en-US" altLang="en-US" sz="2800" dirty="0">
                <a:ea typeface="ＭＳ Ｐゴシック" panose="020B0600070205080204" pitchFamily="34" charset="-128"/>
              </a:rPr>
              <a:t>7 Members comprised of:</a:t>
            </a:r>
          </a:p>
          <a:p>
            <a:pPr lvl="2"/>
            <a:r>
              <a:rPr lang="en-US" altLang="en-US" sz="2800" dirty="0">
                <a:ea typeface="ＭＳ Ｐゴシック" panose="020B0600070205080204" pitchFamily="34" charset="-128"/>
              </a:rPr>
              <a:t>3 Indigenous Persons, drawn from a pool of candidates self-selected by Indigenous Peoples worldwide, with appropriate consideration for geographical balance</a:t>
            </a:r>
          </a:p>
          <a:p>
            <a:pPr lvl="2"/>
            <a:r>
              <a:rPr lang="en-US" altLang="en-US" sz="2800" dirty="0">
                <a:ea typeface="ＭＳ Ｐゴシック" panose="020B0600070205080204" pitchFamily="34" charset="-128"/>
              </a:rPr>
              <a:t>1 Indigenous Peoples representative chosen from the GEF NGO Network’s Indigenous Peoples Representatives, to ensure synergy and coordination </a:t>
            </a:r>
          </a:p>
          <a:p>
            <a:pPr lvl="2"/>
            <a:r>
              <a:rPr lang="en-US" altLang="en-US" sz="2800" dirty="0">
                <a:ea typeface="ＭＳ Ｐゴシック" panose="020B0600070205080204" pitchFamily="34" charset="-128"/>
              </a:rPr>
              <a:t>1 independent expert drawn from a range of partners and stakeholders </a:t>
            </a:r>
          </a:p>
          <a:p>
            <a:pPr lvl="2"/>
            <a:r>
              <a:rPr lang="en-US" altLang="en-US" sz="2800" dirty="0">
                <a:ea typeface="ＭＳ Ｐゴシック" panose="020B0600070205080204" pitchFamily="34" charset="-128"/>
              </a:rPr>
              <a:t>1 representative among the GEF Partner Agencies </a:t>
            </a:r>
          </a:p>
          <a:p>
            <a:pPr lvl="2"/>
            <a:r>
              <a:rPr lang="en-US" altLang="en-US" sz="2800" dirty="0">
                <a:ea typeface="ＭＳ Ｐゴシック" panose="020B0600070205080204" pitchFamily="34" charset="-128"/>
              </a:rPr>
              <a:t>1 GEF Indigenous Peoples focal point, serves as a Secretariat of the Group </a:t>
            </a:r>
          </a:p>
          <a:p>
            <a:pPr lvl="1"/>
            <a:endParaRPr lang="en-US" altLang="en-US" dirty="0">
              <a:ea typeface="ＭＳ Ｐゴシック" panose="020B0600070205080204" pitchFamily="34" charset="-128"/>
            </a:endParaRPr>
          </a:p>
          <a:p>
            <a:endParaRPr lang="en-US" altLang="en-US" dirty="0">
              <a:ea typeface="ＭＳ Ｐゴシック" panose="020B0600070205080204" pitchFamily="34" charset="-128"/>
            </a:endParaRPr>
          </a:p>
        </p:txBody>
      </p:sp>
      <p:pic>
        <p:nvPicPr>
          <p:cNvPr id="18436" name="Picture 2">
            <a:extLst>
              <a:ext uri="{FF2B5EF4-FFF2-40B4-BE49-F238E27FC236}">
                <a16:creationId xmlns:a16="http://schemas.microsoft.com/office/drawing/2014/main" id="{B933CE8C-CD92-7842-89C9-DA75C99ED90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0" y="0"/>
            <a:ext cx="304800" cy="3581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54202749"/>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a:extLst>
              <a:ext uri="{FF2B5EF4-FFF2-40B4-BE49-F238E27FC236}">
                <a16:creationId xmlns:a16="http://schemas.microsoft.com/office/drawing/2014/main" id="{459AD578-B4EE-0E46-BF3D-F01B2E3C3AA3}"/>
              </a:ext>
            </a:extLst>
          </p:cNvPr>
          <p:cNvSpPr>
            <a:spLocks noGrp="1" noChangeArrowheads="1"/>
          </p:cNvSpPr>
          <p:nvPr>
            <p:ph type="title"/>
          </p:nvPr>
        </p:nvSpPr>
        <p:spPr>
          <a:xfrm>
            <a:off x="2209800" y="228600"/>
            <a:ext cx="7772400" cy="1143000"/>
          </a:xfrm>
        </p:spPr>
        <p:txBody>
          <a:bodyPr/>
          <a:lstStyle/>
          <a:p>
            <a:pPr eaLnBrk="1" hangingPunct="1"/>
            <a:r>
              <a:rPr lang="en-US" altLang="ja-JP">
                <a:solidFill>
                  <a:srgbClr val="00B050"/>
                </a:solidFill>
                <a:ea typeface="ＭＳ Ｐゴシック" panose="020B0600070205080204" pitchFamily="34" charset="-128"/>
              </a:rPr>
              <a:t>Key Functions (part 1)</a:t>
            </a:r>
            <a:endParaRPr lang="en-US" altLang="en-US">
              <a:solidFill>
                <a:srgbClr val="00B050"/>
              </a:solidFill>
              <a:ea typeface="ＭＳ Ｐゴシック" panose="020B0600070205080204" pitchFamily="34" charset="-128"/>
            </a:endParaRPr>
          </a:p>
        </p:txBody>
      </p:sp>
      <p:sp>
        <p:nvSpPr>
          <p:cNvPr id="20483" name="Rectangle 3">
            <a:extLst>
              <a:ext uri="{FF2B5EF4-FFF2-40B4-BE49-F238E27FC236}">
                <a16:creationId xmlns:a16="http://schemas.microsoft.com/office/drawing/2014/main" id="{229DBB89-589A-1A4A-AC53-29C147188D52}"/>
              </a:ext>
            </a:extLst>
          </p:cNvPr>
          <p:cNvSpPr>
            <a:spLocks noGrp="1" noChangeArrowheads="1"/>
          </p:cNvSpPr>
          <p:nvPr>
            <p:ph idx="1"/>
          </p:nvPr>
        </p:nvSpPr>
        <p:spPr>
          <a:xfrm>
            <a:off x="2209800" y="1295400"/>
            <a:ext cx="8077200" cy="5257800"/>
          </a:xfrm>
        </p:spPr>
        <p:txBody>
          <a:bodyPr/>
          <a:lstStyle/>
          <a:p>
            <a:r>
              <a:rPr lang="en-US" altLang="en-US" dirty="0">
                <a:ea typeface="ＭＳ Ｐゴシック" panose="020B0600070205080204" pitchFamily="34" charset="-128"/>
              </a:rPr>
              <a:t>Provide guidance and expert advice to the GEF Indigenous Peoples focal point on the operationalization of the GEF </a:t>
            </a:r>
            <a:r>
              <a:rPr lang="en-US" altLang="en-US" i="1" dirty="0">
                <a:ea typeface="ＭＳ Ｐゴシック" panose="020B0600070205080204" pitchFamily="34" charset="-128"/>
              </a:rPr>
              <a:t>Principles and Guidelines</a:t>
            </a:r>
            <a:r>
              <a:rPr lang="en-US" altLang="en-US" dirty="0">
                <a:ea typeface="ＭＳ Ｐゴシック" panose="020B0600070205080204" pitchFamily="34" charset="-128"/>
              </a:rPr>
              <a:t>, including</a:t>
            </a:r>
            <a:endParaRPr lang="en-US" altLang="en-US" i="1" dirty="0">
              <a:ea typeface="ＭＳ Ｐゴシック" panose="020B0600070205080204" pitchFamily="34" charset="-128"/>
            </a:endParaRPr>
          </a:p>
          <a:p>
            <a:pPr lvl="1"/>
            <a:r>
              <a:rPr lang="en-US" altLang="en-US" dirty="0">
                <a:ea typeface="ＭＳ Ｐゴシック" panose="020B0600070205080204" pitchFamily="34" charset="-128"/>
              </a:rPr>
              <a:t>modalities to enhance dialogue among Indigenous Peoples and GEF</a:t>
            </a:r>
          </a:p>
          <a:p>
            <a:pPr lvl="1"/>
            <a:r>
              <a:rPr lang="en-US" altLang="en-US" dirty="0">
                <a:ea typeface="ＭＳ Ｐゴシック" panose="020B0600070205080204" pitchFamily="34" charset="-128"/>
              </a:rPr>
              <a:t>modalities and specific activities for enhancing Indigenous Peoples capacity to engage in GEF projects and processes </a:t>
            </a:r>
          </a:p>
          <a:p>
            <a:pPr lvl="1"/>
            <a:r>
              <a:rPr lang="en-US" altLang="en-US" dirty="0">
                <a:ea typeface="ＭＳ Ｐゴシック" panose="020B0600070205080204" pitchFamily="34" charset="-128"/>
              </a:rPr>
              <a:t>inputs to the GEF IP focal point related to the review and updating of the </a:t>
            </a:r>
            <a:r>
              <a:rPr lang="en-US" altLang="en-US" i="1" dirty="0">
                <a:ea typeface="ＭＳ Ｐゴシック" panose="020B0600070205080204" pitchFamily="34" charset="-128"/>
              </a:rPr>
              <a:t>Guidelines</a:t>
            </a:r>
          </a:p>
          <a:p>
            <a:pPr lvl="1"/>
            <a:endParaRPr lang="en-US" altLang="en-US" dirty="0">
              <a:ea typeface="ＭＳ Ｐゴシック" panose="020B0600070205080204" pitchFamily="34" charset="-128"/>
            </a:endParaRPr>
          </a:p>
          <a:p>
            <a:pPr lvl="1"/>
            <a:endParaRPr lang="en-US" altLang="en-US" dirty="0">
              <a:ea typeface="ＭＳ Ｐゴシック" panose="020B0600070205080204" pitchFamily="34" charset="-128"/>
            </a:endParaRPr>
          </a:p>
          <a:p>
            <a:endParaRPr lang="en-US" altLang="en-US" dirty="0">
              <a:ea typeface="ＭＳ Ｐゴシック" panose="020B0600070205080204" pitchFamily="34" charset="-128"/>
            </a:endParaRPr>
          </a:p>
        </p:txBody>
      </p:sp>
      <p:pic>
        <p:nvPicPr>
          <p:cNvPr id="20484" name="Picture 2">
            <a:extLst>
              <a:ext uri="{FF2B5EF4-FFF2-40B4-BE49-F238E27FC236}">
                <a16:creationId xmlns:a16="http://schemas.microsoft.com/office/drawing/2014/main" id="{7FDDBE51-B0D4-C642-AEB0-DEBCAEA4832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0" y="0"/>
            <a:ext cx="304800" cy="3581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543878988"/>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a:extLst>
              <a:ext uri="{FF2B5EF4-FFF2-40B4-BE49-F238E27FC236}">
                <a16:creationId xmlns:a16="http://schemas.microsoft.com/office/drawing/2014/main" id="{50B9F234-4629-6845-9575-7E5A12AE294A}"/>
              </a:ext>
            </a:extLst>
          </p:cNvPr>
          <p:cNvSpPr>
            <a:spLocks noGrp="1" noChangeArrowheads="1"/>
          </p:cNvSpPr>
          <p:nvPr>
            <p:ph type="title"/>
          </p:nvPr>
        </p:nvSpPr>
        <p:spPr>
          <a:xfrm>
            <a:off x="2209800" y="228600"/>
            <a:ext cx="7772400" cy="1143000"/>
          </a:xfrm>
        </p:spPr>
        <p:txBody>
          <a:bodyPr/>
          <a:lstStyle/>
          <a:p>
            <a:pPr eaLnBrk="1" hangingPunct="1"/>
            <a:r>
              <a:rPr lang="en-US" altLang="ja-JP">
                <a:solidFill>
                  <a:srgbClr val="00B050"/>
                </a:solidFill>
                <a:ea typeface="ＭＳ Ｐゴシック" panose="020B0600070205080204" pitchFamily="34" charset="-128"/>
              </a:rPr>
              <a:t>Key Functions (part 2)</a:t>
            </a:r>
            <a:endParaRPr lang="en-US" altLang="en-US">
              <a:solidFill>
                <a:srgbClr val="00B050"/>
              </a:solidFill>
              <a:ea typeface="ＭＳ Ｐゴシック" panose="020B0600070205080204" pitchFamily="34" charset="-128"/>
            </a:endParaRPr>
          </a:p>
        </p:txBody>
      </p:sp>
      <p:sp>
        <p:nvSpPr>
          <p:cNvPr id="22531" name="Rectangle 3">
            <a:extLst>
              <a:ext uri="{FF2B5EF4-FFF2-40B4-BE49-F238E27FC236}">
                <a16:creationId xmlns:a16="http://schemas.microsoft.com/office/drawing/2014/main" id="{90AFE3B4-7DE0-1B40-97F8-5A3A15233A05}"/>
              </a:ext>
            </a:extLst>
          </p:cNvPr>
          <p:cNvSpPr>
            <a:spLocks noGrp="1" noChangeArrowheads="1"/>
          </p:cNvSpPr>
          <p:nvPr>
            <p:ph idx="1"/>
          </p:nvPr>
        </p:nvSpPr>
        <p:spPr>
          <a:xfrm>
            <a:off x="2057400" y="1676400"/>
            <a:ext cx="8229600" cy="4572000"/>
          </a:xfrm>
        </p:spPr>
        <p:txBody>
          <a:bodyPr/>
          <a:lstStyle/>
          <a:p>
            <a:pPr lvl="1"/>
            <a:r>
              <a:rPr lang="en-US" altLang="en-US" sz="2800" dirty="0">
                <a:ea typeface="ＭＳ Ｐゴシック" panose="020B0600070205080204" pitchFamily="34" charset="-128"/>
              </a:rPr>
              <a:t>inputs to the GEF Indigenous Peoples focal point on resources and tools that can be used to enhance implementation of the </a:t>
            </a:r>
            <a:r>
              <a:rPr lang="en-US" altLang="en-US" sz="2800" i="1" dirty="0">
                <a:ea typeface="ＭＳ Ｐゴシック" panose="020B0600070205080204" pitchFamily="34" charset="-128"/>
              </a:rPr>
              <a:t>Guidelines</a:t>
            </a:r>
            <a:endParaRPr lang="en-US" altLang="en-US" sz="2800" dirty="0">
              <a:ea typeface="ＭＳ Ｐゴシック" panose="020B0600070205080204" pitchFamily="34" charset="-128"/>
            </a:endParaRPr>
          </a:p>
          <a:p>
            <a:pPr lvl="1"/>
            <a:r>
              <a:rPr lang="en-US" altLang="en-US" sz="2800" dirty="0">
                <a:ea typeface="ＭＳ Ｐゴシック" panose="020B0600070205080204" pitchFamily="34" charset="-128"/>
              </a:rPr>
              <a:t> inputs on the identification and strengthening of financial arrangements to support Indigenous Peoples efforts to protect their rights and effectively manage their resources</a:t>
            </a:r>
          </a:p>
          <a:p>
            <a:pPr lvl="1"/>
            <a:r>
              <a:rPr lang="en-US" altLang="en-US" sz="2800" dirty="0">
                <a:ea typeface="ＭＳ Ｐゴシック" panose="020B0600070205080204" pitchFamily="34" charset="-128"/>
              </a:rPr>
              <a:t>Maintain effective outreach with appropriate Indigenous Peoples organizations and relevant communities </a:t>
            </a:r>
          </a:p>
          <a:p>
            <a:pPr lvl="1"/>
            <a:endParaRPr lang="en-US" altLang="en-US" dirty="0">
              <a:ea typeface="ＭＳ Ｐゴシック" panose="020B0600070205080204" pitchFamily="34" charset="-128"/>
            </a:endParaRPr>
          </a:p>
          <a:p>
            <a:pPr lvl="1"/>
            <a:endParaRPr lang="en-US" altLang="en-US" dirty="0">
              <a:ea typeface="ＭＳ Ｐゴシック" panose="020B0600070205080204" pitchFamily="34" charset="-128"/>
            </a:endParaRPr>
          </a:p>
          <a:p>
            <a:endParaRPr lang="en-US" altLang="en-US" dirty="0">
              <a:ea typeface="ＭＳ Ｐゴシック" panose="020B0600070205080204" pitchFamily="34" charset="-128"/>
            </a:endParaRPr>
          </a:p>
        </p:txBody>
      </p:sp>
      <p:pic>
        <p:nvPicPr>
          <p:cNvPr id="22532" name="Picture 2">
            <a:extLst>
              <a:ext uri="{FF2B5EF4-FFF2-40B4-BE49-F238E27FC236}">
                <a16:creationId xmlns:a16="http://schemas.microsoft.com/office/drawing/2014/main" id="{ABC9ECCE-4556-9143-8426-6B41392D9D6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0" y="0"/>
            <a:ext cx="304800" cy="3581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501551008"/>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a:extLst>
              <a:ext uri="{FF2B5EF4-FFF2-40B4-BE49-F238E27FC236}">
                <a16:creationId xmlns:a16="http://schemas.microsoft.com/office/drawing/2014/main" id="{B06B5957-886D-5749-8C8F-8776B79E2914}"/>
              </a:ext>
            </a:extLst>
          </p:cNvPr>
          <p:cNvSpPr>
            <a:spLocks noGrp="1" noChangeArrowheads="1"/>
          </p:cNvSpPr>
          <p:nvPr>
            <p:ph type="title"/>
          </p:nvPr>
        </p:nvSpPr>
        <p:spPr>
          <a:xfrm>
            <a:off x="2209800" y="228600"/>
            <a:ext cx="7772400" cy="1143000"/>
          </a:xfrm>
        </p:spPr>
        <p:txBody>
          <a:bodyPr/>
          <a:lstStyle/>
          <a:p>
            <a:pPr eaLnBrk="1" hangingPunct="1"/>
            <a:r>
              <a:rPr lang="en-US" altLang="en-US">
                <a:solidFill>
                  <a:srgbClr val="00B050"/>
                </a:solidFill>
                <a:ea typeface="ＭＳ Ｐゴシック" panose="020B0600070205080204" pitchFamily="34" charset="-128"/>
              </a:rPr>
              <a:t>IPAG Operations</a:t>
            </a:r>
          </a:p>
        </p:txBody>
      </p:sp>
      <p:sp>
        <p:nvSpPr>
          <p:cNvPr id="24579" name="Rectangle 3">
            <a:extLst>
              <a:ext uri="{FF2B5EF4-FFF2-40B4-BE49-F238E27FC236}">
                <a16:creationId xmlns:a16="http://schemas.microsoft.com/office/drawing/2014/main" id="{B8834203-3073-BB45-8281-EB7EBDB34EF4}"/>
              </a:ext>
            </a:extLst>
          </p:cNvPr>
          <p:cNvSpPr>
            <a:spLocks noGrp="1" noChangeArrowheads="1"/>
          </p:cNvSpPr>
          <p:nvPr>
            <p:ph idx="1"/>
          </p:nvPr>
        </p:nvSpPr>
        <p:spPr>
          <a:xfrm>
            <a:off x="2057400" y="1676400"/>
            <a:ext cx="8229600" cy="4572000"/>
          </a:xfrm>
        </p:spPr>
        <p:txBody>
          <a:bodyPr>
            <a:normAutofit/>
          </a:bodyPr>
          <a:lstStyle/>
          <a:p>
            <a:pPr marL="457200" lvl="1" indent="0">
              <a:buNone/>
            </a:pPr>
            <a:r>
              <a:rPr lang="en-US" altLang="en-US" sz="2800" dirty="0">
                <a:ea typeface="ＭＳ Ｐゴシック" panose="020B0600070205080204" pitchFamily="34" charset="-128"/>
              </a:rPr>
              <a:t>IPAG has developed a workplan which is frequently updated and implemented</a:t>
            </a:r>
          </a:p>
          <a:p>
            <a:pPr lvl="1"/>
            <a:r>
              <a:rPr lang="en-US" altLang="en-US" sz="2800" dirty="0">
                <a:solidFill>
                  <a:schemeClr val="tx1"/>
                </a:solidFill>
                <a:ea typeface="ＭＳ Ｐゴシック" panose="020B0600070205080204" pitchFamily="34" charset="-128"/>
              </a:rPr>
              <a:t>Capacity building for Indigenous Peoples and the GEF</a:t>
            </a:r>
          </a:p>
          <a:p>
            <a:pPr lvl="1"/>
            <a:r>
              <a:rPr lang="en-US" altLang="en-US" sz="2800" dirty="0">
                <a:solidFill>
                  <a:schemeClr val="tx1"/>
                </a:solidFill>
                <a:ea typeface="ＭＳ Ｐゴシック" panose="020B0600070205080204" pitchFamily="34" charset="-128"/>
              </a:rPr>
              <a:t>Financing arrangements to expand the number of GEF Indigenous Peoples projects- IC- example</a:t>
            </a:r>
          </a:p>
          <a:p>
            <a:pPr lvl="1"/>
            <a:r>
              <a:rPr lang="en-US" altLang="en-US" sz="2800" dirty="0">
                <a:solidFill>
                  <a:schemeClr val="tx1"/>
                </a:solidFill>
                <a:ea typeface="ＭＳ Ｐゴシック" panose="020B0600070205080204" pitchFamily="34" charset="-128"/>
              </a:rPr>
              <a:t>Enhanced participation in GEF projects and processes</a:t>
            </a:r>
          </a:p>
          <a:p>
            <a:pPr lvl="1"/>
            <a:r>
              <a:rPr lang="en-US" altLang="en-US" sz="2800" dirty="0">
                <a:solidFill>
                  <a:schemeClr val="tx1"/>
                </a:solidFill>
                <a:ea typeface="ＭＳ Ｐゴシック" panose="020B0600070205080204" pitchFamily="34" charset="-128"/>
              </a:rPr>
              <a:t>Improved measuring, monitoring and reporting tools input into GEF strategic plans</a:t>
            </a:r>
          </a:p>
          <a:p>
            <a:pPr lvl="1"/>
            <a:endParaRPr lang="en-US" altLang="en-US" dirty="0">
              <a:ea typeface="ＭＳ Ｐゴシック" panose="020B0600070205080204" pitchFamily="34" charset="-128"/>
            </a:endParaRPr>
          </a:p>
          <a:p>
            <a:pPr marL="457200" lvl="1" indent="0">
              <a:buNone/>
            </a:pPr>
            <a:endParaRPr lang="en-US" altLang="en-US" dirty="0">
              <a:ea typeface="ＭＳ Ｐゴシック" panose="020B0600070205080204" pitchFamily="34" charset="-128"/>
            </a:endParaRPr>
          </a:p>
          <a:p>
            <a:endParaRPr lang="en-US" altLang="en-US" dirty="0">
              <a:ea typeface="ＭＳ Ｐゴシック" panose="020B0600070205080204" pitchFamily="34" charset="-128"/>
            </a:endParaRPr>
          </a:p>
        </p:txBody>
      </p:sp>
      <p:pic>
        <p:nvPicPr>
          <p:cNvPr id="24580" name="Picture 2">
            <a:extLst>
              <a:ext uri="{FF2B5EF4-FFF2-40B4-BE49-F238E27FC236}">
                <a16:creationId xmlns:a16="http://schemas.microsoft.com/office/drawing/2014/main" id="{50F71AAB-78CD-FA4A-84B0-48CD6FD3388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0" y="0"/>
            <a:ext cx="304800" cy="3581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166607408"/>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a:extLst>
              <a:ext uri="{FF2B5EF4-FFF2-40B4-BE49-F238E27FC236}">
                <a16:creationId xmlns:a16="http://schemas.microsoft.com/office/drawing/2014/main" id="{91417CDD-21F1-4642-B4E8-F1CC94BCD909}"/>
              </a:ext>
            </a:extLst>
          </p:cNvPr>
          <p:cNvSpPr>
            <a:spLocks noGrp="1" noChangeArrowheads="1"/>
          </p:cNvSpPr>
          <p:nvPr>
            <p:ph type="title"/>
          </p:nvPr>
        </p:nvSpPr>
        <p:spPr>
          <a:xfrm>
            <a:off x="2209800" y="228600"/>
            <a:ext cx="7772400" cy="1143000"/>
          </a:xfrm>
        </p:spPr>
        <p:txBody>
          <a:bodyPr/>
          <a:lstStyle/>
          <a:p>
            <a:pPr eaLnBrk="1" hangingPunct="1"/>
            <a:r>
              <a:rPr lang="en-US" altLang="ja-JP">
                <a:solidFill>
                  <a:srgbClr val="00B050"/>
                </a:solidFill>
                <a:ea typeface="ＭＳ Ｐゴシック" panose="020B0600070205080204" pitchFamily="34" charset="-128"/>
              </a:rPr>
              <a:t>Meetings</a:t>
            </a:r>
            <a:endParaRPr lang="en-US" altLang="en-US">
              <a:solidFill>
                <a:srgbClr val="00B050"/>
              </a:solidFill>
              <a:ea typeface="ＭＳ Ｐゴシック" panose="020B0600070205080204" pitchFamily="34" charset="-128"/>
            </a:endParaRPr>
          </a:p>
        </p:txBody>
      </p:sp>
      <p:sp>
        <p:nvSpPr>
          <p:cNvPr id="28675" name="Rectangle 3">
            <a:extLst>
              <a:ext uri="{FF2B5EF4-FFF2-40B4-BE49-F238E27FC236}">
                <a16:creationId xmlns:a16="http://schemas.microsoft.com/office/drawing/2014/main" id="{AD6FDA71-F27C-BD42-B5AF-9247E2A06F0A}"/>
              </a:ext>
            </a:extLst>
          </p:cNvPr>
          <p:cNvSpPr>
            <a:spLocks noGrp="1" noChangeArrowheads="1"/>
          </p:cNvSpPr>
          <p:nvPr>
            <p:ph idx="1"/>
          </p:nvPr>
        </p:nvSpPr>
        <p:spPr>
          <a:xfrm>
            <a:off x="2667000" y="1447800"/>
            <a:ext cx="7391400" cy="4419600"/>
          </a:xfrm>
        </p:spPr>
        <p:txBody>
          <a:bodyPr/>
          <a:lstStyle/>
          <a:p>
            <a:r>
              <a:rPr lang="en-US" altLang="en-US" dirty="0">
                <a:ea typeface="ＭＳ Ｐゴシック" panose="020B0600070205080204" pitchFamily="34" charset="-128"/>
              </a:rPr>
              <a:t>Even though our first meeting was held in July 2013 in Washington, DC</a:t>
            </a:r>
          </a:p>
          <a:p>
            <a:r>
              <a:rPr lang="en-US" altLang="en-US" dirty="0">
                <a:ea typeface="ＭＳ Ｐゴシック" panose="020B0600070205080204" pitchFamily="34" charset="-128"/>
              </a:rPr>
              <a:t>We have continued holding several since then involving discussion on different thematic areas of work of GEF and working with GEF NGO- Network, attending GEF Council meetings and contributing to different thematic discussions, and  </a:t>
            </a:r>
          </a:p>
          <a:p>
            <a:r>
              <a:rPr lang="en-US" altLang="en-US" dirty="0">
                <a:ea typeface="ＭＳ Ｐゴシック" panose="020B0600070205080204" pitchFamily="34" charset="-128"/>
              </a:rPr>
              <a:t>in Informal discussions amongst group between meetings</a:t>
            </a:r>
          </a:p>
          <a:p>
            <a:endParaRPr lang="en-US" altLang="en-US" dirty="0">
              <a:ea typeface="ＭＳ Ｐゴシック" panose="020B0600070205080204" pitchFamily="34" charset="-128"/>
            </a:endParaRPr>
          </a:p>
        </p:txBody>
      </p:sp>
      <p:pic>
        <p:nvPicPr>
          <p:cNvPr id="28676" name="Picture 2">
            <a:extLst>
              <a:ext uri="{FF2B5EF4-FFF2-40B4-BE49-F238E27FC236}">
                <a16:creationId xmlns:a16="http://schemas.microsoft.com/office/drawing/2014/main" id="{57B13C32-FFD3-AD4A-B4F7-57CA9377985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0" y="0"/>
            <a:ext cx="304800" cy="3581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14075999"/>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81F39C-1B82-0D4D-A355-8BD145BA182C}"/>
              </a:ext>
            </a:extLst>
          </p:cNvPr>
          <p:cNvSpPr>
            <a:spLocks noGrp="1"/>
          </p:cNvSpPr>
          <p:nvPr>
            <p:ph type="title"/>
          </p:nvPr>
        </p:nvSpPr>
        <p:spPr/>
        <p:txBody>
          <a:bodyPr/>
          <a:lstStyle/>
          <a:p>
            <a:r>
              <a:rPr lang="en-US" dirty="0"/>
              <a:t>IPAG</a:t>
            </a:r>
          </a:p>
        </p:txBody>
      </p:sp>
      <p:sp>
        <p:nvSpPr>
          <p:cNvPr id="3" name="Content Placeholder 2">
            <a:extLst>
              <a:ext uri="{FF2B5EF4-FFF2-40B4-BE49-F238E27FC236}">
                <a16:creationId xmlns:a16="http://schemas.microsoft.com/office/drawing/2014/main" id="{77FEAF49-A7AB-A044-95F7-805E6D3E3E21}"/>
              </a:ext>
            </a:extLst>
          </p:cNvPr>
          <p:cNvSpPr>
            <a:spLocks noGrp="1"/>
          </p:cNvSpPr>
          <p:nvPr>
            <p:ph idx="1"/>
          </p:nvPr>
        </p:nvSpPr>
        <p:spPr/>
        <p:txBody>
          <a:bodyPr/>
          <a:lstStyle/>
          <a:p>
            <a:endParaRPr lang="en-US" dirty="0"/>
          </a:p>
          <a:p>
            <a:endParaRPr lang="en-US" dirty="0"/>
          </a:p>
          <a:p>
            <a:endParaRPr lang="en-US" dirty="0"/>
          </a:p>
          <a:p>
            <a:pPr marL="0" indent="0">
              <a:buNone/>
            </a:pPr>
            <a:r>
              <a:rPr lang="en-US" dirty="0"/>
              <a:t>                             </a:t>
            </a:r>
            <a:r>
              <a:rPr lang="en-US" sz="4400" dirty="0"/>
              <a:t>Thank you</a:t>
            </a:r>
          </a:p>
          <a:p>
            <a:endParaRPr lang="en-US" dirty="0"/>
          </a:p>
        </p:txBody>
      </p:sp>
    </p:spTree>
    <p:extLst>
      <p:ext uri="{BB962C8B-B14F-4D97-AF65-F5344CB8AC3E}">
        <p14:creationId xmlns:p14="http://schemas.microsoft.com/office/powerpoint/2010/main" val="361534479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3DC65A7940E38E44934FC87CCE9CF1DD" ma:contentTypeVersion="13" ma:contentTypeDescription="Create a new document." ma:contentTypeScope="" ma:versionID="1645eb6b729f84ee064007d68115b934">
  <xsd:schema xmlns:xsd="http://www.w3.org/2001/XMLSchema" xmlns:xs="http://www.w3.org/2001/XMLSchema" xmlns:p="http://schemas.microsoft.com/office/2006/metadata/properties" xmlns:ns2="afffc41f-2ff4-426b-9570-769e87ff518f" xmlns:ns3="4d7ab6b2-9a3b-4747-9b34-dee4fd5486e8" targetNamespace="http://schemas.microsoft.com/office/2006/metadata/properties" ma:root="true" ma:fieldsID="e7e15f546cd2e4fd6d56b9d707cfacce" ns2:_="" ns3:_="">
    <xsd:import namespace="afffc41f-2ff4-426b-9570-769e87ff518f"/>
    <xsd:import namespace="4d7ab6b2-9a3b-4747-9b34-dee4fd5486e8"/>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DateTaken" minOccurs="0"/>
                <xsd:element ref="ns2:MediaServiceAutoTags" minOccurs="0"/>
                <xsd:element ref="ns2:MediaServiceOCR" minOccurs="0"/>
                <xsd:element ref="ns2:MediaServiceGenerationTime" minOccurs="0"/>
                <xsd:element ref="ns2:MediaServiceEventHashCode" minOccurs="0"/>
                <xsd:element ref="ns2:MediaServiceLocation" minOccurs="0"/>
                <xsd:element ref="ns3:SharedWithUsers" minOccurs="0"/>
                <xsd:element ref="ns3:SharedWithDetails"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fffc41f-2ff4-426b-9570-769e87ff518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4d7ab6b2-9a3b-4747-9b34-dee4fd5486e8"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BBF4BF5A-5502-4ECF-B851-3C6C72C07B9E}"/>
</file>

<file path=customXml/itemProps2.xml><?xml version="1.0" encoding="utf-8"?>
<ds:datastoreItem xmlns:ds="http://schemas.openxmlformats.org/officeDocument/2006/customXml" ds:itemID="{D1AEFC27-D9D2-4FD6-B0E8-EF1A104566B9}"/>
</file>

<file path=customXml/itemProps3.xml><?xml version="1.0" encoding="utf-8"?>
<ds:datastoreItem xmlns:ds="http://schemas.openxmlformats.org/officeDocument/2006/customXml" ds:itemID="{503D03AF-CEE9-4437-BB5A-604255D3BCC9}"/>
</file>

<file path=docProps/app.xml><?xml version="1.0" encoding="utf-8"?>
<Properties xmlns="http://schemas.openxmlformats.org/officeDocument/2006/extended-properties" xmlns:vt="http://schemas.openxmlformats.org/officeDocument/2006/docPropsVTypes">
  <TotalTime>23</TotalTime>
  <Words>2033</Words>
  <Application>Microsoft Macintosh PowerPoint</Application>
  <PresentationFormat>Widescreen</PresentationFormat>
  <Paragraphs>127</Paragraphs>
  <Slides>8</Slides>
  <Notes>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Calibri Light</vt:lpstr>
      <vt:lpstr>Times</vt:lpstr>
      <vt:lpstr>Office Theme</vt:lpstr>
      <vt:lpstr>Indigenous Peoples Advisory Group (IPAG) to the GEF</vt:lpstr>
      <vt:lpstr>Origins</vt:lpstr>
      <vt:lpstr>IPAG Composition</vt:lpstr>
      <vt:lpstr>Key Functions (part 1)</vt:lpstr>
      <vt:lpstr>Key Functions (part 2)</vt:lpstr>
      <vt:lpstr>IPAG Operations</vt:lpstr>
      <vt:lpstr>Meetings</vt:lpstr>
      <vt:lpstr>IPAG</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Indigenous Peoples Advisory Group (IPAG) to the GEF</dc:title>
  <dc:creator>lucy mulenkei</dc:creator>
  <cp:lastModifiedBy>lucy mulenkei</cp:lastModifiedBy>
  <cp:revision>2</cp:revision>
  <dcterms:created xsi:type="dcterms:W3CDTF">2021-04-29T10:44:41Z</dcterms:created>
  <dcterms:modified xsi:type="dcterms:W3CDTF">2021-04-29T11:08:34Z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0x0101003DC65A7940E38E44934FC87CCE9CF1DD</vt:lpwstr>
  </property>
</Properties>
</file>