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5"/>
  </p:normalViewPr>
  <p:slideViewPr>
    <p:cSldViewPr snapToGrid="0" snapToObjects="1">
      <p:cViewPr>
        <p:scale>
          <a:sx n="114" d="100"/>
          <a:sy n="114" d="100"/>
        </p:scale>
        <p:origin x="47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67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6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9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9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0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0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27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4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262E-7F30-5344-B33C-8FF63CFDD12B}" type="datetimeFigureOut">
              <a:rPr lang="da-DK" smtClean="0"/>
              <a:t>29.04.2021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0D4F4B3-83C2-DD4A-9B04-ABE94678D0F2}" type="slidenum">
              <a:rPr lang="da-DK" smtClean="0"/>
              <a:t>‹#›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0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B71113-ED1E-4689-96FF-620B29035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407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1D622-874E-5C43-8F22-9FDB76326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353" y="1338146"/>
            <a:ext cx="3202440" cy="4581137"/>
          </a:xfrm>
        </p:spPr>
        <p:txBody>
          <a:bodyPr anchor="ctr">
            <a:normAutofit/>
          </a:bodyPr>
          <a:lstStyle/>
          <a:p>
            <a:pPr algn="r"/>
            <a:r>
              <a:rPr lang="da-DK" sz="2000" dirty="0">
                <a:solidFill>
                  <a:srgbClr val="FFFFFF"/>
                </a:solidFill>
              </a:rPr>
              <a:t>Joan </a:t>
            </a:r>
            <a:r>
              <a:rPr lang="da-DK" sz="2000" dirty="0" err="1">
                <a:solidFill>
                  <a:srgbClr val="FFFFFF"/>
                </a:solidFill>
              </a:rPr>
              <a:t>Carling</a:t>
            </a:r>
            <a:endParaRPr lang="da-DK" sz="2000" dirty="0">
              <a:solidFill>
                <a:srgbClr val="FFFFFF"/>
              </a:solidFill>
            </a:endParaRPr>
          </a:p>
          <a:p>
            <a:pPr algn="r"/>
            <a:r>
              <a:rPr lang="da-DK" sz="2000" dirty="0">
                <a:solidFill>
                  <a:srgbClr val="FFFFFF"/>
                </a:solidFill>
              </a:rPr>
              <a:t>Co-</a:t>
            </a:r>
            <a:r>
              <a:rPr lang="da-DK" sz="2000" dirty="0" err="1">
                <a:solidFill>
                  <a:srgbClr val="FFFFFF"/>
                </a:solidFill>
              </a:rPr>
              <a:t>convenor</a:t>
            </a:r>
            <a:r>
              <a:rPr lang="da-DK" sz="2000" dirty="0">
                <a:solidFill>
                  <a:srgbClr val="FFFFFF"/>
                </a:solidFill>
              </a:rPr>
              <a:t>, </a:t>
            </a:r>
            <a:r>
              <a:rPr lang="da-DK" sz="2000" dirty="0" err="1">
                <a:solidFill>
                  <a:srgbClr val="FFFFFF"/>
                </a:solidFill>
              </a:rPr>
              <a:t>Indigenous</a:t>
            </a:r>
            <a:r>
              <a:rPr lang="da-DK" sz="2000" dirty="0">
                <a:solidFill>
                  <a:srgbClr val="FFFFFF"/>
                </a:solidFill>
              </a:rPr>
              <a:t> Peoples Major Group for the </a:t>
            </a:r>
            <a:r>
              <a:rPr lang="da-DK" sz="2000" dirty="0" err="1">
                <a:solidFill>
                  <a:srgbClr val="FFFFFF"/>
                </a:solidFill>
              </a:rPr>
              <a:t>Sustainable</a:t>
            </a:r>
            <a:r>
              <a:rPr lang="da-DK" sz="2000" dirty="0">
                <a:solidFill>
                  <a:srgbClr val="FFFFFF"/>
                </a:solidFill>
              </a:rPr>
              <a:t> Development </a:t>
            </a:r>
            <a:r>
              <a:rPr lang="da-DK" sz="2000" dirty="0" err="1">
                <a:solidFill>
                  <a:srgbClr val="FFFFFF"/>
                </a:solidFill>
              </a:rPr>
              <a:t>Goals</a:t>
            </a:r>
            <a:r>
              <a:rPr lang="da-DK" sz="2000" dirty="0">
                <a:solidFill>
                  <a:srgbClr val="FFFFFF"/>
                </a:solidFill>
              </a:rPr>
              <a:t> (IPMG)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252525-B2F1-43A9-8DDF-5F476C864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0794" y="0"/>
            <a:ext cx="81212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E88E1-9BE6-3C47-A5CF-C7E3789D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998" y="802298"/>
            <a:ext cx="6384854" cy="5116985"/>
          </a:xfrm>
        </p:spPr>
        <p:txBody>
          <a:bodyPr anchor="ctr">
            <a:normAutofit/>
          </a:bodyPr>
          <a:lstStyle/>
          <a:p>
            <a:r>
              <a:rPr lang="da-DK" sz="6000" b="1"/>
              <a:t>RIGHT ENERGY PARTNERSHIP WITH INDIGENOUS PEOPLES</a:t>
            </a:r>
          </a:p>
        </p:txBody>
      </p:sp>
      <p:pic>
        <p:nvPicPr>
          <p:cNvPr id="3077" name="Picture 5" descr="page1image31524272">
            <a:extLst>
              <a:ext uri="{FF2B5EF4-FFF2-40B4-BE49-F238E27FC236}">
                <a16:creationId xmlns:a16="http://schemas.microsoft.com/office/drawing/2014/main" id="{71959AFE-FC5A-3347-A01E-2DC957A21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16205" cy="13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72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420B-9645-FB4D-8E34-895B08E9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8601"/>
            <a:ext cx="2471738" cy="436417"/>
          </a:xfrm>
        </p:spPr>
        <p:txBody>
          <a:bodyPr>
            <a:normAutofit fontScale="90000"/>
          </a:bodyPr>
          <a:lstStyle/>
          <a:p>
            <a:r>
              <a:rPr lang="da-DK" b="1" dirty="0" err="1"/>
              <a:t>Context</a:t>
            </a:r>
            <a:endParaRPr lang="da-D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A66D-3506-2143-8CCE-45066278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761206"/>
            <a:ext cx="11139487" cy="5815012"/>
          </a:xfrm>
        </p:spPr>
        <p:txBody>
          <a:bodyPr>
            <a:normAutofit/>
          </a:bodyPr>
          <a:lstStyle/>
          <a:p>
            <a:r>
              <a:rPr lang="da-DK" b="1" dirty="0" err="1"/>
              <a:t>Goal</a:t>
            </a:r>
            <a:r>
              <a:rPr lang="da-DK" b="1" dirty="0"/>
              <a:t> 7 of the </a:t>
            </a:r>
            <a:r>
              <a:rPr lang="da-DK" b="1" dirty="0" err="1"/>
              <a:t>SDGs</a:t>
            </a:r>
            <a:r>
              <a:rPr lang="da-DK" b="1" dirty="0"/>
              <a:t>: </a:t>
            </a:r>
            <a:r>
              <a:rPr lang="da-DK" b="1" dirty="0" err="1"/>
              <a:t>Clean</a:t>
            </a:r>
            <a:r>
              <a:rPr lang="da-DK" b="1" dirty="0"/>
              <a:t> and </a:t>
            </a:r>
            <a:r>
              <a:rPr lang="da-DK" b="1" dirty="0" err="1"/>
              <a:t>affordable</a:t>
            </a:r>
            <a:r>
              <a:rPr lang="da-DK" b="1" dirty="0"/>
              <a:t>  Energy for all</a:t>
            </a:r>
          </a:p>
          <a:p>
            <a:r>
              <a:rPr lang="da-DK" b="1" dirty="0" err="1"/>
              <a:t>Climate</a:t>
            </a:r>
            <a:r>
              <a:rPr lang="da-DK" b="1" dirty="0"/>
              <a:t> Change: Just transition from Fossil </a:t>
            </a:r>
            <a:r>
              <a:rPr lang="da-DK" b="1" dirty="0" err="1"/>
              <a:t>fuel</a:t>
            </a:r>
            <a:r>
              <a:rPr lang="da-DK" b="1" dirty="0"/>
              <a:t> </a:t>
            </a:r>
          </a:p>
          <a:p>
            <a:r>
              <a:rPr lang="da-DK" b="1" dirty="0"/>
              <a:t>  to </a:t>
            </a:r>
            <a:r>
              <a:rPr lang="da-DK" b="1" dirty="0" err="1"/>
              <a:t>renewable</a:t>
            </a:r>
            <a:r>
              <a:rPr lang="da-DK" b="1" dirty="0"/>
              <a:t> </a:t>
            </a:r>
            <a:r>
              <a:rPr lang="da-DK" b="1" dirty="0" err="1"/>
              <a:t>energy</a:t>
            </a:r>
            <a:r>
              <a:rPr lang="da-DK" b="1" dirty="0"/>
              <a:t>  </a:t>
            </a:r>
          </a:p>
          <a:p>
            <a:r>
              <a:rPr lang="da-DK" dirty="0"/>
              <a:t> </a:t>
            </a:r>
            <a:r>
              <a:rPr lang="da-DK" b="1" dirty="0"/>
              <a:t>CHALLENGES  for </a:t>
            </a:r>
            <a:r>
              <a:rPr lang="da-DK" b="1" dirty="0" err="1"/>
              <a:t>Indigenous</a:t>
            </a:r>
            <a:r>
              <a:rPr lang="da-DK" b="1" dirty="0"/>
              <a:t> Peoples:</a:t>
            </a:r>
            <a:endParaRPr lang="da-DK" sz="2000" b="1" dirty="0"/>
          </a:p>
          <a:p>
            <a:pPr lvl="1"/>
            <a:r>
              <a:rPr lang="da-DK" sz="2000" b="1" dirty="0"/>
              <a:t>Millions </a:t>
            </a:r>
            <a:r>
              <a:rPr lang="da-DK" sz="2000" b="1" dirty="0" err="1"/>
              <a:t>lack</a:t>
            </a:r>
            <a:r>
              <a:rPr lang="da-DK" sz="2000" b="1" dirty="0"/>
              <a:t> of </a:t>
            </a:r>
            <a:r>
              <a:rPr lang="da-DK" sz="2000" b="1" dirty="0" err="1"/>
              <a:t>access</a:t>
            </a:r>
            <a:r>
              <a:rPr lang="da-DK" sz="2000" b="1" dirty="0"/>
              <a:t> to </a:t>
            </a:r>
            <a:r>
              <a:rPr lang="da-DK" sz="2000" b="1" dirty="0" err="1"/>
              <a:t>energy</a:t>
            </a:r>
            <a:r>
              <a:rPr lang="da-DK" sz="2000" b="1" dirty="0"/>
              <a:t> </a:t>
            </a:r>
            <a:r>
              <a:rPr lang="da-DK" sz="2000" b="1" dirty="0" err="1"/>
              <a:t>inspite</a:t>
            </a:r>
            <a:r>
              <a:rPr lang="da-DK" sz="2000" b="1" dirty="0"/>
              <a:t> od </a:t>
            </a:r>
            <a:r>
              <a:rPr lang="da-DK" sz="2000" b="1" dirty="0" err="1"/>
              <a:t>hosting</a:t>
            </a:r>
            <a:r>
              <a:rPr lang="da-DK" sz="2000" b="1" dirty="0"/>
              <a:t> </a:t>
            </a:r>
          </a:p>
          <a:p>
            <a:pPr marL="457200" lvl="1" indent="0">
              <a:buNone/>
            </a:pPr>
            <a:r>
              <a:rPr lang="da-DK" sz="2000" b="1" dirty="0"/>
              <a:t>   </a:t>
            </a:r>
            <a:r>
              <a:rPr lang="da-DK" sz="2000" b="1" dirty="0" err="1"/>
              <a:t>energy</a:t>
            </a:r>
            <a:r>
              <a:rPr lang="da-DK" sz="2000" b="1" dirty="0"/>
              <a:t> </a:t>
            </a:r>
            <a:r>
              <a:rPr lang="da-DK" sz="2000" b="1" dirty="0" err="1"/>
              <a:t>projects</a:t>
            </a:r>
            <a:r>
              <a:rPr lang="da-DK" sz="2000" b="1" dirty="0"/>
              <a:t> </a:t>
            </a:r>
          </a:p>
          <a:p>
            <a:pPr lvl="1"/>
            <a:r>
              <a:rPr lang="da-DK" sz="2000" b="1" dirty="0"/>
              <a:t>Massive  </a:t>
            </a:r>
            <a:r>
              <a:rPr lang="da-DK" sz="2000" b="1" dirty="0" err="1"/>
              <a:t>violation</a:t>
            </a:r>
            <a:r>
              <a:rPr lang="da-DK" sz="2000" b="1" dirty="0"/>
              <a:t> of the </a:t>
            </a:r>
            <a:r>
              <a:rPr lang="da-DK" sz="2000" b="1" dirty="0" err="1"/>
              <a:t>rights</a:t>
            </a:r>
            <a:r>
              <a:rPr lang="da-DK" sz="2000" b="1" dirty="0"/>
              <a:t> of </a:t>
            </a:r>
            <a:r>
              <a:rPr lang="da-DK" sz="2000" b="1" dirty="0" err="1"/>
              <a:t>indigenous</a:t>
            </a:r>
            <a:r>
              <a:rPr lang="da-DK" sz="2000" b="1" dirty="0"/>
              <a:t> </a:t>
            </a:r>
            <a:r>
              <a:rPr lang="da-DK" sz="2000" b="1" dirty="0" err="1"/>
              <a:t>people</a:t>
            </a:r>
            <a:r>
              <a:rPr lang="da-DK" sz="2000" b="1" dirty="0"/>
              <a:t> in </a:t>
            </a:r>
            <a:r>
              <a:rPr lang="da-DK" sz="2000" b="1" dirty="0" err="1"/>
              <a:t>energy</a:t>
            </a:r>
            <a:r>
              <a:rPr lang="da-DK" sz="2000" b="1" dirty="0"/>
              <a:t> </a:t>
            </a:r>
            <a:r>
              <a:rPr lang="da-DK" sz="2000" b="1" dirty="0" err="1"/>
              <a:t>development</a:t>
            </a:r>
            <a:r>
              <a:rPr lang="da-DK" sz="2000" b="1" dirty="0"/>
              <a:t> </a:t>
            </a:r>
          </a:p>
          <a:p>
            <a:pPr marL="457200" lvl="1" indent="0">
              <a:buNone/>
            </a:pPr>
            <a:r>
              <a:rPr lang="da-DK" sz="2000" b="1" dirty="0"/>
              <a:t>  land </a:t>
            </a:r>
            <a:r>
              <a:rPr lang="da-DK" sz="2000" b="1" dirty="0" err="1"/>
              <a:t>grabbing</a:t>
            </a:r>
            <a:r>
              <a:rPr lang="da-DK" sz="2000" b="1" dirty="0"/>
              <a:t>, </a:t>
            </a:r>
            <a:r>
              <a:rPr lang="da-DK" sz="2000" b="1" dirty="0" err="1"/>
              <a:t>displacements</a:t>
            </a:r>
            <a:r>
              <a:rPr lang="da-DK" sz="2000" b="1" dirty="0"/>
              <a:t>, </a:t>
            </a:r>
            <a:r>
              <a:rPr lang="da-DK" sz="2000" b="1" dirty="0" err="1"/>
              <a:t>destruction</a:t>
            </a:r>
            <a:r>
              <a:rPr lang="da-DK" sz="2000" b="1" dirty="0"/>
              <a:t> of </a:t>
            </a:r>
            <a:r>
              <a:rPr lang="da-DK" sz="2000" b="1" dirty="0" err="1"/>
              <a:t>livelihoods</a:t>
            </a:r>
            <a:r>
              <a:rPr lang="da-DK" sz="2000" b="1" dirty="0"/>
              <a:t>, </a:t>
            </a:r>
            <a:r>
              <a:rPr lang="da-DK" sz="2000" b="1" dirty="0" err="1"/>
              <a:t>food</a:t>
            </a:r>
            <a:r>
              <a:rPr lang="da-DK" sz="2000" b="1" dirty="0"/>
              <a:t> </a:t>
            </a:r>
            <a:r>
              <a:rPr lang="da-DK" sz="2000" b="1" dirty="0" err="1"/>
              <a:t>insecurity</a:t>
            </a:r>
            <a:r>
              <a:rPr lang="da-DK" sz="2000" b="1" dirty="0"/>
              <a:t> and </a:t>
            </a:r>
            <a:r>
              <a:rPr lang="da-DK" sz="2000" b="1" dirty="0" err="1"/>
              <a:t>increased</a:t>
            </a:r>
            <a:r>
              <a:rPr lang="da-DK" sz="2000" b="1" dirty="0"/>
              <a:t>       </a:t>
            </a:r>
            <a:r>
              <a:rPr lang="da-DK" sz="2000" b="1" dirty="0" err="1"/>
              <a:t>vulnerability</a:t>
            </a:r>
            <a:r>
              <a:rPr lang="da-DK" sz="2000" b="1" dirty="0"/>
              <a:t> to </a:t>
            </a:r>
            <a:r>
              <a:rPr lang="da-DK" sz="2000" b="1" dirty="0" err="1"/>
              <a:t>violence</a:t>
            </a:r>
            <a:r>
              <a:rPr lang="da-DK" sz="2000" b="1" dirty="0"/>
              <a:t> of </a:t>
            </a:r>
            <a:r>
              <a:rPr lang="da-DK" sz="2000" b="1" dirty="0" err="1"/>
              <a:t>indigenous</a:t>
            </a:r>
            <a:r>
              <a:rPr lang="da-DK" sz="2000" b="1" dirty="0"/>
              <a:t> </a:t>
            </a:r>
            <a:r>
              <a:rPr lang="da-DK" sz="2000" b="1" dirty="0" err="1"/>
              <a:t>women</a:t>
            </a:r>
            <a:r>
              <a:rPr lang="da-DK" sz="2000" b="1" dirty="0"/>
              <a:t>, </a:t>
            </a:r>
            <a:r>
              <a:rPr lang="da-DK" sz="2000" b="1" dirty="0" err="1"/>
              <a:t>conflicts</a:t>
            </a:r>
            <a:r>
              <a:rPr lang="da-DK" sz="2000" b="1" dirty="0"/>
              <a:t>,  detention, killings </a:t>
            </a:r>
          </a:p>
          <a:p>
            <a:pPr lvl="1"/>
            <a:r>
              <a:rPr lang="da-DK" sz="2000" b="1" dirty="0" err="1"/>
              <a:t>Lack</a:t>
            </a:r>
            <a:r>
              <a:rPr lang="da-DK" sz="2000" b="1" dirty="0"/>
              <a:t> of </a:t>
            </a:r>
            <a:r>
              <a:rPr lang="da-DK" sz="2000" b="1" dirty="0" err="1"/>
              <a:t>inclusion</a:t>
            </a:r>
            <a:r>
              <a:rPr lang="da-DK" sz="2000" b="1" dirty="0"/>
              <a:t> of </a:t>
            </a:r>
            <a:r>
              <a:rPr lang="da-DK" sz="2000" b="1" dirty="0" err="1"/>
              <a:t>Indigenous</a:t>
            </a:r>
            <a:r>
              <a:rPr lang="da-DK" sz="2000" b="1" dirty="0"/>
              <a:t> Peoples in </a:t>
            </a:r>
            <a:r>
              <a:rPr lang="da-DK" sz="2000" b="1" dirty="0" err="1"/>
              <a:t>existing</a:t>
            </a:r>
            <a:r>
              <a:rPr lang="da-DK" sz="2000" b="1" dirty="0"/>
              <a:t>  Energy </a:t>
            </a:r>
            <a:r>
              <a:rPr lang="da-DK" sz="2000" b="1" dirty="0" err="1"/>
              <a:t>Partnerships</a:t>
            </a:r>
            <a:endParaRPr lang="da-DK" sz="2000" b="1" dirty="0"/>
          </a:p>
          <a:p>
            <a:pPr lvl="1"/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2C59D-37C2-9247-A3E2-F29C0927D6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85" y="0"/>
            <a:ext cx="5157615" cy="3008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33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9F68-7E80-4740-AB2A-1D67CB9B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7990"/>
            <a:ext cx="9603275" cy="189572"/>
          </a:xfrm>
        </p:spPr>
        <p:txBody>
          <a:bodyPr>
            <a:normAutofit fontScale="90000"/>
          </a:bodyPr>
          <a:lstStyle/>
          <a:p>
            <a:r>
              <a:rPr lang="da-DK" dirty="0"/>
              <a:t>OPPORTUNITIES: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E57F2-AB32-BC49-9742-58724F277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63" y="936702"/>
            <a:ext cx="5846355" cy="452964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lang="da-DK" sz="1100" b="1" dirty="0"/>
          </a:p>
          <a:p>
            <a:pPr lvl="1">
              <a:lnSpc>
                <a:spcPct val="110000"/>
              </a:lnSpc>
            </a:pPr>
            <a:r>
              <a:rPr lang="da-DK" sz="2100" b="1" dirty="0"/>
              <a:t>The </a:t>
            </a:r>
            <a:r>
              <a:rPr lang="da-DK" sz="2100" b="1" dirty="0" err="1"/>
              <a:t>pledge</a:t>
            </a:r>
            <a:r>
              <a:rPr lang="da-DK" sz="2100" b="1" dirty="0"/>
              <a:t> of ”</a:t>
            </a:r>
            <a:r>
              <a:rPr lang="da-DK" sz="2100" b="1" i="1" dirty="0" err="1"/>
              <a:t>leaving</a:t>
            </a:r>
            <a:r>
              <a:rPr lang="da-DK" sz="2100" b="1" i="1" dirty="0"/>
              <a:t> </a:t>
            </a:r>
            <a:r>
              <a:rPr lang="da-DK" sz="2100" b="1" i="1" dirty="0" err="1"/>
              <a:t>no</a:t>
            </a:r>
            <a:r>
              <a:rPr lang="da-DK" sz="2100" b="1" i="1" dirty="0"/>
              <a:t> </a:t>
            </a:r>
            <a:r>
              <a:rPr lang="da-DK" sz="2100" b="1" i="1" dirty="0" err="1"/>
              <a:t>one</a:t>
            </a:r>
            <a:r>
              <a:rPr lang="da-DK" sz="2100" b="1" i="1" dirty="0"/>
              <a:t> </a:t>
            </a:r>
            <a:r>
              <a:rPr lang="da-DK" sz="2100" b="1" i="1" dirty="0" err="1"/>
              <a:t>behind</a:t>
            </a:r>
            <a:r>
              <a:rPr lang="da-DK" sz="2100" b="1" i="1" dirty="0"/>
              <a:t> and </a:t>
            </a:r>
            <a:r>
              <a:rPr lang="da-DK" sz="2100" b="1" i="1" dirty="0" err="1"/>
              <a:t>reaching</a:t>
            </a:r>
            <a:r>
              <a:rPr lang="da-DK" sz="2100" b="1" i="1" dirty="0"/>
              <a:t> </a:t>
            </a:r>
            <a:r>
              <a:rPr lang="da-DK" sz="2100" b="1" i="1" dirty="0" err="1"/>
              <a:t>those</a:t>
            </a:r>
            <a:r>
              <a:rPr lang="da-DK" sz="2100" b="1" i="1" dirty="0"/>
              <a:t> </a:t>
            </a:r>
            <a:r>
              <a:rPr lang="da-DK" sz="2100" b="1" i="1" dirty="0" err="1"/>
              <a:t>furthest</a:t>
            </a:r>
            <a:r>
              <a:rPr lang="da-DK" sz="2100" b="1" i="1" dirty="0"/>
              <a:t> </a:t>
            </a:r>
            <a:r>
              <a:rPr lang="da-DK" sz="2100" b="1" i="1" dirty="0" err="1"/>
              <a:t>behind</a:t>
            </a:r>
            <a:r>
              <a:rPr lang="da-DK" sz="2100" b="1" i="1" dirty="0"/>
              <a:t> </a:t>
            </a:r>
            <a:r>
              <a:rPr lang="da-DK" sz="2100" b="1" i="1" dirty="0" err="1"/>
              <a:t>first</a:t>
            </a:r>
            <a:r>
              <a:rPr lang="da-DK" sz="2100" b="1" i="1" dirty="0"/>
              <a:t> ”</a:t>
            </a:r>
          </a:p>
          <a:p>
            <a:pPr lvl="1">
              <a:lnSpc>
                <a:spcPct val="110000"/>
              </a:lnSpc>
            </a:pPr>
            <a:r>
              <a:rPr lang="da-DK" sz="2100" b="1" dirty="0" err="1"/>
              <a:t>SDGs</a:t>
            </a:r>
            <a:r>
              <a:rPr lang="da-DK" sz="2100" b="1" dirty="0"/>
              <a:t> </a:t>
            </a:r>
            <a:r>
              <a:rPr lang="da-DK" sz="2100" b="1" dirty="0" err="1"/>
              <a:t>seek</a:t>
            </a:r>
            <a:r>
              <a:rPr lang="da-DK" sz="2100" b="1" dirty="0"/>
              <a:t> to </a:t>
            </a:r>
            <a:r>
              <a:rPr lang="da-DK" sz="2100" b="1" dirty="0" err="1"/>
              <a:t>realize</a:t>
            </a:r>
            <a:r>
              <a:rPr lang="da-DK" sz="2100" b="1" dirty="0"/>
              <a:t> human </a:t>
            </a:r>
            <a:r>
              <a:rPr lang="da-DK" sz="2100" b="1" dirty="0" err="1"/>
              <a:t>rights</a:t>
            </a:r>
            <a:r>
              <a:rPr lang="da-DK" sz="2100" b="1" dirty="0"/>
              <a:t> for all </a:t>
            </a:r>
          </a:p>
          <a:p>
            <a:pPr lvl="1">
              <a:lnSpc>
                <a:spcPct val="110000"/>
              </a:lnSpc>
            </a:pPr>
            <a:r>
              <a:rPr lang="da-DK" sz="2100" b="1" dirty="0" err="1"/>
              <a:t>Partnerships</a:t>
            </a:r>
            <a:r>
              <a:rPr lang="da-DK" sz="2100" b="1" dirty="0"/>
              <a:t> to </a:t>
            </a:r>
            <a:r>
              <a:rPr lang="da-DK" sz="2100" b="1" dirty="0" err="1"/>
              <a:t>achieve</a:t>
            </a:r>
            <a:r>
              <a:rPr lang="da-DK" sz="2100" b="1" dirty="0"/>
              <a:t> the </a:t>
            </a:r>
            <a:r>
              <a:rPr lang="da-DK" sz="2100" b="1" dirty="0" err="1"/>
              <a:t>SDGs</a:t>
            </a:r>
            <a:endParaRPr lang="da-DK" sz="2100" b="1" dirty="0"/>
          </a:p>
          <a:p>
            <a:pPr lvl="1">
              <a:lnSpc>
                <a:spcPct val="110000"/>
              </a:lnSpc>
            </a:pPr>
            <a:r>
              <a:rPr lang="da-DK" sz="2100" b="1" dirty="0"/>
              <a:t> </a:t>
            </a:r>
            <a:r>
              <a:rPr lang="da-DK" sz="2100" b="1" dirty="0" err="1"/>
              <a:t>Constributes</a:t>
            </a:r>
            <a:r>
              <a:rPr lang="da-DK" sz="2100" b="1" dirty="0"/>
              <a:t> </a:t>
            </a:r>
            <a:r>
              <a:rPr lang="da-DK" sz="2100" b="1" dirty="0" err="1"/>
              <a:t>directly</a:t>
            </a:r>
            <a:r>
              <a:rPr lang="da-DK" sz="2100" b="1" dirty="0"/>
              <a:t> to  </a:t>
            </a:r>
            <a:r>
              <a:rPr lang="da-DK" sz="2100" b="1" dirty="0" err="1"/>
              <a:t>achieving</a:t>
            </a:r>
            <a:r>
              <a:rPr lang="da-DK" sz="2100" b="1" dirty="0"/>
              <a:t> </a:t>
            </a:r>
            <a:r>
              <a:rPr lang="da-DK" sz="2100" b="1" dirty="0" err="1"/>
              <a:t>other</a:t>
            </a:r>
            <a:r>
              <a:rPr lang="da-DK" sz="2100" b="1" dirty="0"/>
              <a:t> </a:t>
            </a:r>
            <a:r>
              <a:rPr lang="da-DK" sz="2100" b="1" dirty="0" err="1"/>
              <a:t>SDGs</a:t>
            </a:r>
            <a:r>
              <a:rPr lang="da-DK" sz="2100" b="1" dirty="0"/>
              <a:t>:  </a:t>
            </a:r>
            <a:r>
              <a:rPr lang="da-DK" sz="2100" b="1" dirty="0" err="1"/>
              <a:t>ending</a:t>
            </a:r>
            <a:r>
              <a:rPr lang="da-DK" sz="2100" b="1" dirty="0"/>
              <a:t> </a:t>
            </a:r>
            <a:r>
              <a:rPr lang="da-DK" sz="2100" b="1" dirty="0" err="1"/>
              <a:t>poverty</a:t>
            </a:r>
            <a:r>
              <a:rPr lang="da-DK" sz="2100" b="1" dirty="0"/>
              <a:t>; </a:t>
            </a:r>
            <a:r>
              <a:rPr lang="da-DK" sz="2100" b="1" dirty="0" err="1"/>
              <a:t>ending</a:t>
            </a:r>
            <a:r>
              <a:rPr lang="da-DK" sz="2100" b="1" dirty="0"/>
              <a:t> hunger,  </a:t>
            </a:r>
            <a:r>
              <a:rPr lang="da-DK" sz="2100" b="1" dirty="0" err="1"/>
              <a:t>empowerment</a:t>
            </a:r>
            <a:r>
              <a:rPr lang="da-DK" sz="2100" b="1" dirty="0"/>
              <a:t> of </a:t>
            </a:r>
            <a:r>
              <a:rPr lang="da-DK" sz="2100" b="1" dirty="0" err="1"/>
              <a:t>women</a:t>
            </a:r>
            <a:r>
              <a:rPr lang="da-DK" sz="2100" b="1" dirty="0"/>
              <a:t> and </a:t>
            </a:r>
            <a:r>
              <a:rPr lang="da-DK" sz="2100" b="1" dirty="0" err="1"/>
              <a:t>girls</a:t>
            </a:r>
            <a:r>
              <a:rPr lang="da-DK" sz="2100" b="1" dirty="0"/>
              <a:t>:  </a:t>
            </a:r>
            <a:r>
              <a:rPr lang="da-DK" sz="2100" b="1" dirty="0" err="1"/>
              <a:t>Economic</a:t>
            </a:r>
            <a:r>
              <a:rPr lang="da-DK" sz="2100" b="1" dirty="0"/>
              <a:t> </a:t>
            </a:r>
            <a:r>
              <a:rPr lang="da-DK" sz="2100" b="1" dirty="0" err="1"/>
              <a:t>growth</a:t>
            </a:r>
            <a:r>
              <a:rPr lang="da-DK" sz="2100" b="1" dirty="0"/>
              <a:t> and decent </a:t>
            </a:r>
            <a:r>
              <a:rPr lang="da-DK" sz="2100" b="1" dirty="0" err="1"/>
              <a:t>work</a:t>
            </a:r>
            <a:r>
              <a:rPr lang="da-DK" sz="2100" b="1" dirty="0"/>
              <a:t>;   </a:t>
            </a:r>
            <a:r>
              <a:rPr lang="da-DK" sz="2100" b="1" dirty="0" err="1"/>
              <a:t>reduce</a:t>
            </a:r>
            <a:r>
              <a:rPr lang="da-DK" sz="2100" b="1" dirty="0"/>
              <a:t> </a:t>
            </a:r>
            <a:r>
              <a:rPr lang="da-DK" sz="2100" b="1" dirty="0" err="1"/>
              <a:t>inequality</a:t>
            </a:r>
            <a:r>
              <a:rPr lang="da-DK" sz="2100" b="1" dirty="0"/>
              <a:t> :  </a:t>
            </a:r>
            <a:r>
              <a:rPr lang="da-DK" sz="2100" b="1" dirty="0" err="1"/>
              <a:t>Goal</a:t>
            </a:r>
            <a:r>
              <a:rPr lang="da-DK" sz="2100" b="1" dirty="0"/>
              <a:t> 15- </a:t>
            </a:r>
            <a:r>
              <a:rPr lang="da-DK" sz="2100" b="1" dirty="0" err="1"/>
              <a:t>conservation</a:t>
            </a:r>
            <a:r>
              <a:rPr lang="da-DK" sz="2100" b="1" dirty="0"/>
              <a:t> of </a:t>
            </a:r>
            <a:r>
              <a:rPr lang="da-DK" sz="2100" b="1" dirty="0" err="1"/>
              <a:t>forest</a:t>
            </a:r>
            <a:r>
              <a:rPr lang="da-DK" sz="2100" b="1" dirty="0"/>
              <a:t> and </a:t>
            </a:r>
            <a:r>
              <a:rPr lang="da-DK" sz="2100" b="1" dirty="0" err="1"/>
              <a:t>biodiversity</a:t>
            </a:r>
            <a:r>
              <a:rPr lang="da-DK" sz="2100" b="1" dirty="0"/>
              <a:t> and </a:t>
            </a:r>
            <a:r>
              <a:rPr lang="da-DK" sz="2100" b="1" dirty="0" err="1"/>
              <a:t>climate</a:t>
            </a:r>
            <a:r>
              <a:rPr lang="da-DK" sz="2100" b="1" dirty="0"/>
              <a:t> </a:t>
            </a:r>
            <a:r>
              <a:rPr lang="da-DK" sz="2100" b="1" dirty="0" err="1"/>
              <a:t>change</a:t>
            </a:r>
            <a:endParaRPr lang="da-DK" sz="2100" b="1" dirty="0"/>
          </a:p>
          <a:p>
            <a:pPr lvl="1">
              <a:lnSpc>
                <a:spcPct val="110000"/>
              </a:lnSpc>
            </a:pPr>
            <a:r>
              <a:rPr lang="da-DK" sz="2100" b="1" dirty="0"/>
              <a:t>Paris Agreement /</a:t>
            </a:r>
            <a:r>
              <a:rPr lang="da-DK" sz="2100" b="1" dirty="0" err="1"/>
              <a:t>climate</a:t>
            </a:r>
            <a:r>
              <a:rPr lang="da-DK" sz="2100" b="1" dirty="0"/>
              <a:t> </a:t>
            </a:r>
            <a:r>
              <a:rPr lang="da-DK" sz="2100" b="1" dirty="0" err="1"/>
              <a:t>change</a:t>
            </a:r>
            <a:r>
              <a:rPr lang="da-DK" sz="2100" b="1" dirty="0"/>
              <a:t> solutions</a:t>
            </a:r>
          </a:p>
          <a:p>
            <a:pPr lvl="1">
              <a:lnSpc>
                <a:spcPct val="110000"/>
              </a:lnSpc>
            </a:pPr>
            <a:r>
              <a:rPr lang="da-DK" sz="2100" b="1" dirty="0" err="1"/>
              <a:t>Indigenous</a:t>
            </a:r>
            <a:r>
              <a:rPr lang="da-DK" sz="2100" b="1" dirty="0"/>
              <a:t> </a:t>
            </a:r>
            <a:r>
              <a:rPr lang="da-DK" sz="2100" b="1" dirty="0" err="1"/>
              <a:t>people’s</a:t>
            </a:r>
            <a:r>
              <a:rPr lang="da-DK" sz="2100" b="1" dirty="0"/>
              <a:t> </a:t>
            </a:r>
            <a:r>
              <a:rPr lang="da-DK" sz="2100" b="1" dirty="0" err="1"/>
              <a:t>initiatives</a:t>
            </a:r>
            <a:r>
              <a:rPr lang="da-DK" sz="2100" b="1" dirty="0"/>
              <a:t> for </a:t>
            </a:r>
            <a:r>
              <a:rPr lang="da-DK" sz="2100" b="1" dirty="0" err="1"/>
              <a:t>renewable</a:t>
            </a:r>
            <a:r>
              <a:rPr lang="da-DK" sz="2100" b="1" dirty="0"/>
              <a:t> </a:t>
            </a:r>
            <a:r>
              <a:rPr lang="da-DK" sz="2100" b="1" dirty="0" err="1"/>
              <a:t>energy</a:t>
            </a:r>
            <a:endParaRPr lang="da-DK" sz="2100" b="1" dirty="0"/>
          </a:p>
          <a:p>
            <a:pPr lvl="1">
              <a:lnSpc>
                <a:spcPct val="110000"/>
              </a:lnSpc>
            </a:pPr>
            <a:endParaRPr lang="da-DK" sz="2100" b="1" dirty="0"/>
          </a:p>
          <a:p>
            <a:pPr lvl="1">
              <a:lnSpc>
                <a:spcPct val="110000"/>
              </a:lnSpc>
            </a:pPr>
            <a:endParaRPr lang="da-DK" sz="1100" dirty="0"/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A22B7BA-1522-C740-A92F-C9EADC61FA4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" r="-3" b="-3"/>
          <a:stretch/>
        </p:blipFill>
        <p:spPr bwMode="auto">
          <a:xfrm>
            <a:off x="6277257" y="557562"/>
            <a:ext cx="5085836" cy="4741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73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B457-727F-3848-AFAC-2AE97F34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804518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The Right Energy </a:t>
            </a:r>
            <a:r>
              <a:rPr lang="da-DK" b="1" dirty="0" err="1"/>
              <a:t>Partnership</a:t>
            </a:r>
            <a:r>
              <a:rPr lang="da-DK" b="1" dirty="0"/>
              <a:t> with </a:t>
            </a:r>
            <a:r>
              <a:rPr lang="da-DK" b="1" dirty="0" err="1"/>
              <a:t>Indigenous</a:t>
            </a:r>
            <a:r>
              <a:rPr lang="da-DK" b="1" dirty="0"/>
              <a:t> Peoples-REP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1BE6-71F5-3D4F-8493-AC947B5A3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2272"/>
            <a:ext cx="5996653" cy="50812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a-DK" sz="1100" b="1" dirty="0"/>
              <a:t> </a:t>
            </a:r>
            <a:r>
              <a:rPr lang="da-DK" b="1" dirty="0"/>
              <a:t>OPEN   PLATFORM FOR STAKEHOLDERS  AND DEVELOPMENT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b="1" dirty="0"/>
              <a:t>GOALS  and GUIDED BY AN AGREED SET OF PRINCIPLES</a:t>
            </a:r>
            <a:endParaRPr lang="en-GB" b="1" dirty="0"/>
          </a:p>
          <a:p>
            <a:pPr>
              <a:lnSpc>
                <a:spcPct val="110000"/>
              </a:lnSpc>
            </a:pPr>
            <a:r>
              <a:rPr lang="en-GB" b="1" dirty="0"/>
              <a:t>Ensure that renewable energy projects are fully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GB" b="1" dirty="0"/>
              <a:t>aligned with the respect and protection of human rights; </a:t>
            </a:r>
            <a:endParaRPr lang="da-DK" b="1" dirty="0"/>
          </a:p>
          <a:p>
            <a:pPr lvl="0">
              <a:lnSpc>
                <a:spcPct val="110000"/>
              </a:lnSpc>
            </a:pPr>
            <a:r>
              <a:rPr lang="en-GB" b="1" dirty="0"/>
              <a:t>Facilitate access to renewable energy of  least 50 million  indigenous peoples access  by 2030 consistent with their  development aspirations.</a:t>
            </a:r>
            <a:endParaRPr lang="da-DK" b="1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9" name="Picture 1" descr="page2image31637712">
            <a:extLst>
              <a:ext uri="{FF2B5EF4-FFF2-40B4-BE49-F238E27FC236}">
                <a16:creationId xmlns:a16="http://schemas.microsoft.com/office/drawing/2014/main" id="{A612245E-8937-874E-958A-F330B13FA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 r="3" b="3"/>
          <a:stretch/>
        </p:blipFill>
        <p:spPr bwMode="auto">
          <a:xfrm>
            <a:off x="6109822" y="1766188"/>
            <a:ext cx="4835491" cy="39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9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4DC1-A197-C143-A3E1-6F510CE0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32521"/>
            <a:ext cx="11229975" cy="767579"/>
          </a:xfrm>
        </p:spPr>
        <p:txBody>
          <a:bodyPr/>
          <a:lstStyle/>
          <a:p>
            <a:r>
              <a:rPr lang="da-DK" b="1" dirty="0"/>
              <a:t>PARTNERSHIP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C2719-6B33-1D46-8772-22BAA5CD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3675" y="606941"/>
            <a:ext cx="10515600" cy="5600699"/>
          </a:xfrm>
        </p:spPr>
        <p:txBody>
          <a:bodyPr>
            <a:normAutofit/>
          </a:bodyPr>
          <a:lstStyle/>
          <a:p>
            <a:r>
              <a:rPr lang="en-US" sz="2400" b="1" dirty="0"/>
              <a:t>Respect and uphold human rights</a:t>
            </a:r>
            <a:r>
              <a:rPr lang="da-DK" sz="2400" dirty="0">
                <a:effectLst/>
              </a:rPr>
              <a:t> </a:t>
            </a:r>
            <a:r>
              <a:rPr lang="en-GB" dirty="0"/>
              <a:t>core core </a:t>
            </a:r>
            <a:endParaRPr lang="en-GB" sz="2400" dirty="0"/>
          </a:p>
          <a:p>
            <a:r>
              <a:rPr lang="en-US" sz="2400" b="1" dirty="0"/>
              <a:t>Equitable benefit sharing and the consistent </a:t>
            </a:r>
          </a:p>
          <a:p>
            <a:pPr marL="0" indent="0">
              <a:buNone/>
            </a:pPr>
            <a:r>
              <a:rPr lang="en-US" sz="2400" b="1" dirty="0"/>
              <a:t>  promotion of equity</a:t>
            </a:r>
            <a:r>
              <a:rPr lang="da-DK" sz="2400" dirty="0">
                <a:effectLst/>
              </a:rPr>
              <a:t> </a:t>
            </a:r>
          </a:p>
          <a:p>
            <a:r>
              <a:rPr lang="en-US" sz="2400" b="1" dirty="0"/>
              <a:t>Full inclusion and empowerment of </a:t>
            </a:r>
          </a:p>
          <a:p>
            <a:pPr marL="0" indent="0">
              <a:buNone/>
            </a:pPr>
            <a:r>
              <a:rPr lang="en-US" sz="2400" b="1" dirty="0"/>
              <a:t>   indigenous women</a:t>
            </a:r>
            <a:r>
              <a:rPr lang="da-DK" sz="2400" dirty="0">
                <a:effectLst/>
              </a:rPr>
              <a:t> </a:t>
            </a:r>
          </a:p>
          <a:p>
            <a:r>
              <a:rPr lang="en-US" sz="2400" b="1" dirty="0"/>
              <a:t>Respect and promotion of self-determined </a:t>
            </a:r>
          </a:p>
          <a:p>
            <a:pPr marL="0" indent="0">
              <a:buNone/>
            </a:pPr>
            <a:r>
              <a:rPr lang="en-US" sz="2400" b="1" dirty="0"/>
              <a:t>    sustainable development</a:t>
            </a:r>
            <a:r>
              <a:rPr lang="da-DK" sz="2400" dirty="0">
                <a:effectLst/>
              </a:rPr>
              <a:t> </a:t>
            </a:r>
          </a:p>
          <a:p>
            <a:r>
              <a:rPr lang="en-US" sz="2400" b="1" dirty="0"/>
              <a:t>Full participation and empowerment of indigenous communities</a:t>
            </a:r>
            <a:r>
              <a:rPr lang="da-DK" sz="2400" dirty="0">
                <a:effectLst/>
              </a:rPr>
              <a:t> </a:t>
            </a:r>
          </a:p>
          <a:p>
            <a:r>
              <a:rPr lang="en-US" sz="2400" b="1" dirty="0"/>
              <a:t>Uphold indigenous leadership </a:t>
            </a:r>
          </a:p>
          <a:p>
            <a:r>
              <a:rPr lang="en-US" sz="2400" b="1" dirty="0"/>
              <a:t>Transparency, accountability and mutual respect</a:t>
            </a:r>
            <a:r>
              <a:rPr lang="en-US" sz="2400" dirty="0"/>
              <a:t> </a:t>
            </a:r>
            <a:endParaRPr lang="da-DK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390EB4-92C5-D846-8F0D-2E04C30150DE}"/>
              </a:ext>
            </a:extLst>
          </p:cNvPr>
          <p:cNvSpPr txBox="1">
            <a:spLocks/>
          </p:cNvSpPr>
          <p:nvPr/>
        </p:nvSpPr>
        <p:spPr>
          <a:xfrm>
            <a:off x="123825" y="0"/>
            <a:ext cx="11229975" cy="767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a-DK" b="1"/>
              <a:t>PARTNERSHIP PRINCIPLES</a:t>
            </a:r>
            <a:endParaRPr lang="da-DK" b="1" dirty="0"/>
          </a:p>
        </p:txBody>
      </p:sp>
      <p:pic>
        <p:nvPicPr>
          <p:cNvPr id="9" name="Picture 2" descr="page1image13836272">
            <a:extLst>
              <a:ext uri="{FF2B5EF4-FFF2-40B4-BE49-F238E27FC236}">
                <a16:creationId xmlns:a16="http://schemas.microsoft.com/office/drawing/2014/main" id="{C4995D25-DDDB-D649-9788-E9ABA014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30" y="305537"/>
            <a:ext cx="3775688" cy="5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page1image17032384">
            <a:extLst>
              <a:ext uri="{FF2B5EF4-FFF2-40B4-BE49-F238E27FC236}">
                <a16:creationId xmlns:a16="http://schemas.microsoft.com/office/drawing/2014/main" id="{AAD9731A-366D-D748-9C7D-D0DC0B03C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42" y="304391"/>
            <a:ext cx="3974409" cy="5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page1image13828768">
            <a:extLst>
              <a:ext uri="{FF2B5EF4-FFF2-40B4-BE49-F238E27FC236}">
                <a16:creationId xmlns:a16="http://schemas.microsoft.com/office/drawing/2014/main" id="{12EDC181-6622-3742-9236-37744FBE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31" y="32521"/>
            <a:ext cx="4602174" cy="4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5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8DAC-64D8-7B4A-9213-5FBA728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</p:spPr>
        <p:txBody>
          <a:bodyPr/>
          <a:lstStyle/>
          <a:p>
            <a:r>
              <a:rPr lang="da-DK" b="1" dirty="0" err="1"/>
              <a:t>Key</a:t>
            </a:r>
            <a:r>
              <a:rPr lang="da-DK" b="1" dirty="0"/>
              <a:t> </a:t>
            </a:r>
            <a:r>
              <a:rPr lang="da-DK" b="1" dirty="0" err="1"/>
              <a:t>Activities</a:t>
            </a:r>
            <a:r>
              <a:rPr lang="da-DK" b="1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E8695-1C7A-554D-B26D-19C76E2F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885825"/>
            <a:ext cx="12091987" cy="5972175"/>
          </a:xfrm>
        </p:spPr>
        <p:txBody>
          <a:bodyPr>
            <a:normAutofit/>
          </a:bodyPr>
          <a:lstStyle/>
          <a:p>
            <a:pPr lvl="0"/>
            <a:r>
              <a:rPr lang="en-GB" sz="2400" b="1" dirty="0"/>
              <a:t>Mobilize financial and technical support for community based renewable energy for indigenous communities</a:t>
            </a:r>
            <a:endParaRPr lang="da-DK" sz="2400" b="1" dirty="0"/>
          </a:p>
          <a:p>
            <a:pPr lvl="0"/>
            <a:r>
              <a:rPr lang="en-GB" sz="2400" b="1" dirty="0"/>
              <a:t>Support community-level pilot projects to build on and replicate best practice in indigenous-led sustainable energy solutions. </a:t>
            </a:r>
            <a:endParaRPr lang="da-DK" sz="2400" b="1" dirty="0"/>
          </a:p>
          <a:p>
            <a:r>
              <a:rPr lang="da-DK" sz="2400" b="1" dirty="0" err="1"/>
              <a:t>Launch</a:t>
            </a:r>
            <a:r>
              <a:rPr lang="da-DK" sz="2400" b="1" dirty="0"/>
              <a:t> </a:t>
            </a:r>
            <a:r>
              <a:rPr lang="da-DK" sz="2400" b="1" dirty="0" err="1"/>
              <a:t>advocacy</a:t>
            </a:r>
            <a:r>
              <a:rPr lang="da-DK" sz="2400" b="1" dirty="0"/>
              <a:t> </a:t>
            </a:r>
            <a:r>
              <a:rPr lang="da-DK" sz="2400" b="1" dirty="0" err="1"/>
              <a:t>campaigns</a:t>
            </a:r>
            <a:r>
              <a:rPr lang="da-DK" sz="2400" b="1" dirty="0"/>
              <a:t> for a </a:t>
            </a:r>
            <a:r>
              <a:rPr lang="da-DK" sz="2400" b="1" dirty="0" err="1"/>
              <a:t>rights-based</a:t>
            </a:r>
            <a:r>
              <a:rPr lang="da-DK" sz="2400" b="1" dirty="0"/>
              <a:t> approach  to </a:t>
            </a:r>
            <a:r>
              <a:rPr lang="da-DK" sz="2400" b="1" dirty="0" err="1"/>
              <a:t>renewable</a:t>
            </a:r>
            <a:r>
              <a:rPr lang="da-DK" sz="2400" b="1" dirty="0"/>
              <a:t> </a:t>
            </a:r>
            <a:r>
              <a:rPr lang="da-DK" sz="2400" b="1" dirty="0" err="1"/>
              <a:t>energy</a:t>
            </a:r>
            <a:r>
              <a:rPr lang="da-DK" sz="2400" b="1" dirty="0"/>
              <a:t> </a:t>
            </a:r>
            <a:r>
              <a:rPr lang="da-DK" sz="2400" b="1" dirty="0" err="1"/>
              <a:t>development</a:t>
            </a:r>
            <a:r>
              <a:rPr lang="da-DK" sz="2400" b="1" dirty="0"/>
              <a:t> by </a:t>
            </a:r>
            <a:r>
              <a:rPr lang="da-DK" sz="2400" b="1" dirty="0" err="1"/>
              <a:t>states</a:t>
            </a:r>
            <a:r>
              <a:rPr lang="da-DK" sz="2400" b="1" dirty="0"/>
              <a:t> and the private </a:t>
            </a:r>
            <a:r>
              <a:rPr lang="da-DK" sz="2400" b="1" dirty="0" err="1"/>
              <a:t>sector</a:t>
            </a:r>
            <a:r>
              <a:rPr lang="da-DK" sz="2400" b="1" dirty="0"/>
              <a:t>: </a:t>
            </a:r>
          </a:p>
          <a:p>
            <a:r>
              <a:rPr lang="da-DK" sz="2400" b="1" dirty="0" err="1"/>
              <a:t>Build</a:t>
            </a:r>
            <a:r>
              <a:rPr lang="da-DK" sz="2400" b="1" dirty="0"/>
              <a:t> and </a:t>
            </a:r>
            <a:r>
              <a:rPr lang="da-DK" sz="2400" b="1" dirty="0" err="1"/>
              <a:t>strengthen</a:t>
            </a:r>
            <a:r>
              <a:rPr lang="da-DK" sz="2400" b="1" dirty="0"/>
              <a:t> </a:t>
            </a:r>
            <a:r>
              <a:rPr lang="da-DK" sz="2400" b="1" dirty="0" err="1"/>
              <a:t>partnerships</a:t>
            </a:r>
            <a:r>
              <a:rPr lang="da-DK" sz="2400" b="1" dirty="0"/>
              <a:t> with </a:t>
            </a:r>
            <a:r>
              <a:rPr lang="da-DK" sz="2400" b="1" dirty="0" err="1"/>
              <a:t>different</a:t>
            </a:r>
            <a:r>
              <a:rPr lang="da-DK" sz="2400" b="1" dirty="0"/>
              <a:t> </a:t>
            </a:r>
            <a:r>
              <a:rPr lang="da-DK" sz="2400" b="1" dirty="0" err="1"/>
              <a:t>development</a:t>
            </a:r>
            <a:r>
              <a:rPr lang="da-DK" sz="2400" b="1" dirty="0"/>
              <a:t> </a:t>
            </a:r>
            <a:r>
              <a:rPr lang="da-DK" sz="2400" b="1" dirty="0" err="1"/>
              <a:t>actors</a:t>
            </a:r>
            <a:r>
              <a:rPr lang="da-DK" sz="2400" b="1" dirty="0"/>
              <a:t> </a:t>
            </a:r>
            <a:r>
              <a:rPr lang="da-DK" sz="2400" b="1" dirty="0" err="1"/>
              <a:t>including</a:t>
            </a:r>
            <a:r>
              <a:rPr lang="da-DK" sz="2400" b="1" dirty="0"/>
              <a:t> UN </a:t>
            </a:r>
            <a:r>
              <a:rPr lang="da-DK" sz="2400" b="1" dirty="0" err="1"/>
              <a:t>agencies</a:t>
            </a:r>
            <a:r>
              <a:rPr lang="da-DK" sz="2400" b="1" dirty="0"/>
              <a:t> in </a:t>
            </a:r>
            <a:r>
              <a:rPr lang="da-DK" sz="2400" b="1" dirty="0" err="1"/>
              <a:t>advancing</a:t>
            </a:r>
            <a:r>
              <a:rPr lang="da-DK" sz="2400" b="1" dirty="0"/>
              <a:t> </a:t>
            </a:r>
            <a:r>
              <a:rPr lang="da-DK" sz="2400" b="1" dirty="0" err="1"/>
              <a:t>community</a:t>
            </a:r>
            <a:r>
              <a:rPr lang="da-DK" sz="2400" b="1" dirty="0"/>
              <a:t> –</a:t>
            </a:r>
            <a:r>
              <a:rPr lang="da-DK" sz="2400" b="1" dirty="0" err="1"/>
              <a:t>based</a:t>
            </a:r>
            <a:r>
              <a:rPr lang="da-DK" sz="2400" b="1" dirty="0"/>
              <a:t> solutions to </a:t>
            </a:r>
            <a:r>
              <a:rPr lang="da-DK" sz="2400" b="1" dirty="0" err="1"/>
              <a:t>renewable</a:t>
            </a:r>
            <a:r>
              <a:rPr lang="da-DK" sz="2400" b="1" dirty="0"/>
              <a:t> </a:t>
            </a:r>
            <a:r>
              <a:rPr lang="da-DK" sz="2400" b="1" dirty="0" err="1"/>
              <a:t>energy</a:t>
            </a:r>
            <a:r>
              <a:rPr lang="da-DK" sz="2400" b="1" dirty="0"/>
              <a:t> </a:t>
            </a:r>
            <a:r>
              <a:rPr lang="da-DK" sz="2400" b="1" dirty="0" err="1"/>
              <a:t>development</a:t>
            </a:r>
            <a:r>
              <a:rPr lang="da-DK" sz="2400" b="1" dirty="0"/>
              <a:t>; </a:t>
            </a:r>
            <a:r>
              <a:rPr lang="da-DK" sz="2400" b="1" dirty="0" err="1"/>
              <a:t>empowerment</a:t>
            </a:r>
            <a:r>
              <a:rPr lang="da-DK" sz="2400" b="1" dirty="0"/>
              <a:t> of </a:t>
            </a:r>
            <a:r>
              <a:rPr lang="da-DK" sz="2400" b="1" dirty="0" err="1"/>
              <a:t>indigenous</a:t>
            </a:r>
            <a:r>
              <a:rPr lang="da-DK" sz="2400" b="1" dirty="0"/>
              <a:t> </a:t>
            </a:r>
            <a:r>
              <a:rPr lang="da-DK" sz="2400" b="1" dirty="0" err="1"/>
              <a:t>women</a:t>
            </a:r>
            <a:r>
              <a:rPr lang="da-DK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19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8927-996F-2C4F-B599-654F7839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1449"/>
            <a:ext cx="11054854" cy="636073"/>
          </a:xfrm>
        </p:spPr>
        <p:txBody>
          <a:bodyPr/>
          <a:lstStyle/>
          <a:p>
            <a:r>
              <a:rPr lang="en-US" b="1" dirty="0" err="1"/>
              <a:t>PartnERSHIP</a:t>
            </a:r>
            <a:r>
              <a:rPr lang="en-US" b="1" dirty="0"/>
              <a:t> with UNDP-SGP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387F9-843D-AE4D-ABBF-45E02D52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7522"/>
            <a:ext cx="11054854" cy="4658823"/>
          </a:xfrm>
        </p:spPr>
        <p:txBody>
          <a:bodyPr/>
          <a:lstStyle/>
          <a:p>
            <a:r>
              <a:rPr lang="en-US" b="1" dirty="0"/>
              <a:t>Funding support to community –based renewable energy projects of indigenous peoples in least developed countries</a:t>
            </a:r>
          </a:p>
          <a:p>
            <a:r>
              <a:rPr lang="en-US" sz="2800" dirty="0"/>
              <a:t>Cameroon, DRC, Honduras, Nepal </a:t>
            </a:r>
            <a:r>
              <a:rPr lang="en-US" sz="2800" dirty="0" err="1"/>
              <a:t>etc</a:t>
            </a:r>
            <a:endParaRPr lang="en-US" sz="2800" dirty="0"/>
          </a:p>
          <a:p>
            <a:pPr lvl="1"/>
            <a:r>
              <a:rPr lang="en-US" sz="2800" dirty="0"/>
              <a:t>Solar power generation for communities</a:t>
            </a:r>
          </a:p>
          <a:p>
            <a:pPr lvl="1"/>
            <a:r>
              <a:rPr lang="en-US" sz="2800" dirty="0"/>
              <a:t>Support to COVID response</a:t>
            </a:r>
          </a:p>
          <a:p>
            <a:pPr lvl="1"/>
            <a:r>
              <a:rPr lang="en-US" sz="2800" dirty="0"/>
              <a:t>Training of youth for technical maintenance</a:t>
            </a:r>
          </a:p>
          <a:p>
            <a:pPr lvl="1"/>
            <a:r>
              <a:rPr lang="en-US" sz="2800" dirty="0"/>
              <a:t>Alternative energy use: bio-gas</a:t>
            </a:r>
          </a:p>
          <a:p>
            <a:pPr lvl="1"/>
            <a:r>
              <a:rPr lang="en-US" sz="2800" dirty="0"/>
              <a:t>Empowerment of indigenous women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D4255-948E-0245-A0D1-EC8255A0D1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93" y="1801030"/>
            <a:ext cx="5486400" cy="42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393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65A7940E38E44934FC87CCE9CF1DD" ma:contentTypeVersion="13" ma:contentTypeDescription="Create a new document." ma:contentTypeScope="" ma:versionID="1645eb6b729f84ee064007d68115b934">
  <xsd:schema xmlns:xsd="http://www.w3.org/2001/XMLSchema" xmlns:xs="http://www.w3.org/2001/XMLSchema" xmlns:p="http://schemas.microsoft.com/office/2006/metadata/properties" xmlns:ns2="afffc41f-2ff4-426b-9570-769e87ff518f" xmlns:ns3="4d7ab6b2-9a3b-4747-9b34-dee4fd5486e8" targetNamespace="http://schemas.microsoft.com/office/2006/metadata/properties" ma:root="true" ma:fieldsID="e7e15f546cd2e4fd6d56b9d707cfacce" ns2:_="" ns3:_="">
    <xsd:import namespace="afffc41f-2ff4-426b-9570-769e87ff518f"/>
    <xsd:import namespace="4d7ab6b2-9a3b-4747-9b34-dee4fd5486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fc41f-2ff4-426b-9570-769e87ff5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ab6b2-9a3b-4747-9b34-dee4fd548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6DBF81-E6BC-4FD9-90E0-B82B3527F87E}"/>
</file>

<file path=customXml/itemProps2.xml><?xml version="1.0" encoding="utf-8"?>
<ds:datastoreItem xmlns:ds="http://schemas.openxmlformats.org/officeDocument/2006/customXml" ds:itemID="{9817437B-2AD8-47AB-AD26-E605F9968D32}"/>
</file>

<file path=customXml/itemProps3.xml><?xml version="1.0" encoding="utf-8"?>
<ds:datastoreItem xmlns:ds="http://schemas.openxmlformats.org/officeDocument/2006/customXml" ds:itemID="{1962844A-3186-441E-A380-1C3BD5CA60EC}"/>
</file>

<file path=docProps/app.xml><?xml version="1.0" encoding="utf-8"?>
<Properties xmlns="http://schemas.openxmlformats.org/officeDocument/2006/extended-properties" xmlns:vt="http://schemas.openxmlformats.org/officeDocument/2006/docPropsVTypes">
  <Template>{DF21D72B-EADB-D940-B018-D1741312A0E9}tf16401378</Template>
  <TotalTime>335</TotalTime>
  <Words>434</Words>
  <Application>Microsoft Macintosh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RIGHT ENERGY PARTNERSHIP WITH INDIGENOUS PEOPLES</vt:lpstr>
      <vt:lpstr>Context</vt:lpstr>
      <vt:lpstr>OPPORTUNITIES:</vt:lpstr>
      <vt:lpstr>The Right Energy Partnership with Indigenous Peoples-REP</vt:lpstr>
      <vt:lpstr>PARTNERSHIP PRINCIPLES</vt:lpstr>
      <vt:lpstr>Key Activities: </vt:lpstr>
      <vt:lpstr>PartnERSHIP with UNDP-SGP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ENERGY PARTNERSHIP WITH INDIGENOUS PEOPLES</dc:title>
  <dc:creator>Microsoft Office User</dc:creator>
  <cp:lastModifiedBy>joanc joanc</cp:lastModifiedBy>
  <cp:revision>35</cp:revision>
  <dcterms:created xsi:type="dcterms:W3CDTF">2018-06-18T18:53:45Z</dcterms:created>
  <dcterms:modified xsi:type="dcterms:W3CDTF">2021-04-29T12:18:38Z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0x0101003DC65A7940E38E44934FC87CCE9CF1DD</vt:lpwstr>
  </property>
</Properties>
</file>