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wdp" ContentType="image/vnd.ms-photo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0"/>
  </p:notesMasterIdLst>
  <p:sldIdLst>
    <p:sldId id="385" r:id="rId2"/>
    <p:sldId id="491" r:id="rId3"/>
    <p:sldId id="474" r:id="rId4"/>
    <p:sldId id="490" r:id="rId5"/>
    <p:sldId id="476" r:id="rId6"/>
    <p:sldId id="477" r:id="rId7"/>
    <p:sldId id="478" r:id="rId8"/>
    <p:sldId id="48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Currea" initials="A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BB6"/>
    <a:srgbClr val="81BC41"/>
    <a:srgbClr val="6E5B25"/>
    <a:srgbClr val="FEBB1E"/>
    <a:srgbClr val="FFDF79"/>
    <a:srgbClr val="F5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3276" autoAdjust="0"/>
  </p:normalViewPr>
  <p:slideViewPr>
    <p:cSldViewPr>
      <p:cViewPr varScale="1">
        <p:scale>
          <a:sx n="122" d="100"/>
          <a:sy n="122" d="100"/>
        </p:scale>
        <p:origin x="225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>
      <p:cViewPr varScale="1">
        <p:scale>
          <a:sx n="65" d="100"/>
          <a:sy n="65" d="100"/>
        </p:scale>
        <p:origin x="2223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6BB6"/>
                </a:solidFill>
              </a:rPr>
              <a:t>NUMBER OF PROJECTS</a:t>
            </a:r>
          </a:p>
        </c:rich>
      </c:tx>
      <c:layout>
        <c:manualLayout>
          <c:xMode val="edge"/>
          <c:yMode val="edge"/>
          <c:x val="0.371486981305025"/>
          <c:y val="0.0900418116340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B1-4572-AC71-128A3D2F1AEB}"/>
              </c:ext>
            </c:extLst>
          </c:dPt>
          <c:dPt>
            <c:idx val="1"/>
            <c:bubble3D val="0"/>
            <c:spPr>
              <a:solidFill>
                <a:srgbClr val="81BC4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B1-4572-AC71-128A3D2F1AEB}"/>
              </c:ext>
            </c:extLst>
          </c:dPt>
          <c:dPt>
            <c:idx val="2"/>
            <c:bubble3D val="0"/>
            <c:spPr>
              <a:solidFill>
                <a:srgbClr val="006BB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B1-4572-AC71-128A3D2F1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Sheet1!$E$2:$E$4</c:f>
              <c:strCache>
                <c:ptCount val="3"/>
                <c:pt idx="0">
                  <c:v>FIJI</c:v>
                </c:pt>
                <c:pt idx="1">
                  <c:v>MARSHALL ISLANDS</c:v>
                </c:pt>
                <c:pt idx="2">
                  <c:v>PALAU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140.0</c:v>
                </c:pt>
                <c:pt idx="1">
                  <c:v>19.0</c:v>
                </c:pt>
                <c:pt idx="2">
                  <c:v>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B1-4572-AC71-128A3D2F1A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1659451653827"/>
          <c:y val="0.260698590001831"/>
          <c:w val="0.275340558496379"/>
          <c:h val="0.391964841604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0AB2-C5BE-47EA-8029-0099ECE779A9}" type="datetimeFigureOut">
              <a:rPr lang="en-US" smtClean="0"/>
              <a:pPr/>
              <a:t>7/21/17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5FF7-FB76-4CFD-ACCB-33772EB47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798BC-67A6-427D-8646-659DE81F65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828801"/>
            <a:ext cx="8839200" cy="48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4" name="Rectangle 1027"/>
          <p:cNvSpPr txBox="1">
            <a:spLocks noChangeArrowheads="1"/>
          </p:cNvSpPr>
          <p:nvPr userDrawn="1"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 dirty="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76600" y="59436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934200" cy="2458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0578" y="6477000"/>
            <a:ext cx="376222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81BC4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006B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6E5B2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6482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2484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3FB9BD8-98B5-48BF-9904-10150D7634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3886200" cy="43264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6"/>
            <a:ext cx="4038600" cy="43264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3198" y="6383586"/>
            <a:ext cx="423602" cy="245814"/>
          </a:xfrm>
          <a:prstGeom prst="rect">
            <a:avLst/>
          </a:prstGeom>
        </p:spPr>
        <p:txBody>
          <a:bodyPr/>
          <a:lstStyle/>
          <a:p>
            <a:fld id="{72A12C76-031D-44CC-9925-4C2902A6C4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00800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0080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prstGeom prst="rect">
            <a:avLst/>
          </a:prstGeom>
        </p:spPr>
        <p:txBody>
          <a:bodyPr/>
          <a:lstStyle/>
          <a:p>
            <a:fld id="{981751F0-99D4-417B-9CDC-F591BD7E51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1572272"/>
            <a:ext cx="9144000" cy="27928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6" y="130629"/>
            <a:ext cx="3048000" cy="10885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77000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477000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5562600" y="1157220"/>
            <a:ext cx="3049096" cy="2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572272"/>
            <a:ext cx="8686800" cy="26532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14953"/>
          <a:stretch/>
        </p:blipFill>
        <p:spPr>
          <a:xfrm>
            <a:off x="6096000" y="123914"/>
            <a:ext cx="2819400" cy="79048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83585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83585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383585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8" r:id="rId2"/>
    <p:sldLayoutId id="2147483873" r:id="rId3"/>
    <p:sldLayoutId id="2147483874" r:id="rId4"/>
    <p:sldLayoutId id="2147483875" r:id="rId5"/>
    <p:sldLayoutId id="2147483867" r:id="rId6"/>
    <p:sldLayoutId id="2147483869" r:id="rId7"/>
    <p:sldLayoutId id="2147483871" r:id="rId8"/>
    <p:sldLayoutId id="2147483872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1828801"/>
            <a:ext cx="8839201" cy="48767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 dirty="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76600" y="5943600"/>
            <a:ext cx="2514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Divider slides </a:t>
            </a:r>
            <a:br>
              <a:rPr lang="en-US" dirty="0" smtClean="0"/>
            </a:br>
            <a:r>
              <a:rPr lang="en-US" dirty="0" smtClean="0"/>
              <a:t>four color options </a:t>
            </a:r>
            <a:br>
              <a:rPr lang="en-US" dirty="0" smtClean="0"/>
            </a:br>
            <a:r>
              <a:rPr lang="en-US" dirty="0" smtClean="0"/>
              <a:t>to choose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Subtitle will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1343353"/>
          </a:xfrm>
        </p:spPr>
        <p:txBody>
          <a:bodyPr anchor="ctr">
            <a:noAutofit/>
          </a:bodyPr>
          <a:lstStyle/>
          <a:p>
            <a:r>
              <a:rPr lang="en-US" sz="4200" dirty="0"/>
              <a:t>SGP SIDS Approach </a:t>
            </a:r>
            <a:br>
              <a:rPr lang="en-US" sz="4200" dirty="0"/>
            </a:br>
            <a:r>
              <a:rPr lang="en-US" sz="4200" dirty="0"/>
              <a:t>and Strategic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154496" cy="464820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9900"/>
                </a:solidFill>
              </a:rPr>
              <a:t>SGP approach</a:t>
            </a:r>
            <a:r>
              <a:rPr lang="en-US" sz="1800" dirty="0">
                <a:solidFill>
                  <a:srgbClr val="FF9900"/>
                </a:solidFill>
              </a:rPr>
              <a:t>: </a:t>
            </a:r>
            <a:r>
              <a:rPr lang="en-US" sz="1800" dirty="0"/>
              <a:t>develop and demonstrate effective and innovative community-based actions and practices supporting implementation of the Community level </a:t>
            </a:r>
            <a:r>
              <a:rPr lang="en-US" sz="1800" b="1" i="1" dirty="0">
                <a:solidFill>
                  <a:srgbClr val="FF9900"/>
                </a:solidFill>
              </a:rPr>
              <a:t>climate impacts reducing measures</a:t>
            </a:r>
          </a:p>
          <a:p>
            <a:r>
              <a:rPr lang="en-US" sz="1800" b="1" dirty="0">
                <a:solidFill>
                  <a:srgbClr val="FF9900"/>
                </a:solidFill>
              </a:rPr>
              <a:t>SGP’s niche: </a:t>
            </a:r>
            <a:r>
              <a:rPr lang="en-US" sz="1800" dirty="0"/>
              <a:t>complements </a:t>
            </a:r>
            <a:r>
              <a:rPr lang="en-US" sz="1800" b="1" i="1" dirty="0">
                <a:solidFill>
                  <a:srgbClr val="FF9900"/>
                </a:solidFill>
              </a:rPr>
              <a:t>national, </a:t>
            </a:r>
            <a:r>
              <a:rPr lang="en-US" sz="1800" b="1" i="1" dirty="0" smtClean="0">
                <a:solidFill>
                  <a:srgbClr val="FF9900"/>
                </a:solidFill>
              </a:rPr>
              <a:t>regional and </a:t>
            </a:r>
            <a:r>
              <a:rPr lang="en-US" sz="1800" b="1" i="1" dirty="0">
                <a:solidFill>
                  <a:srgbClr val="FF9900"/>
                </a:solidFill>
              </a:rPr>
              <a:t>global levels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dirty="0"/>
              <a:t>ensuring the comprehensive coverage of islands resilience interventions.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66" r="-2693"/>
          <a:stretch/>
        </p:blipFill>
        <p:spPr>
          <a:xfrm>
            <a:off x="569089" y="3505201"/>
            <a:ext cx="4267200" cy="2746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2" t="8626"/>
          <a:stretch/>
        </p:blipFill>
        <p:spPr>
          <a:xfrm>
            <a:off x="4953000" y="3505201"/>
            <a:ext cx="3801122" cy="27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solidFill>
                  <a:srgbClr val="6E5B25"/>
                </a:solidFill>
              </a:rPr>
              <a:t>SGP’s Strategies for Islands  Resilience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6845" y="1955167"/>
            <a:ext cx="1971555" cy="49240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r>
              <a:rPr lang="en-US" sz="2000" b="1" dirty="0" smtClean="0">
                <a:solidFill>
                  <a:srgbClr val="FF9900"/>
                </a:solidFill>
              </a:rPr>
              <a:t>OUTCOME 1</a:t>
            </a:r>
            <a:r>
              <a:rPr lang="en-US" sz="2000" b="1" dirty="0" smtClean="0">
                <a:solidFill>
                  <a:srgbClr val="6E5B25"/>
                </a:solidFill>
              </a:rPr>
              <a:t/>
            </a:r>
            <a:br>
              <a:rPr lang="en-US" sz="2000" b="1" dirty="0" smtClean="0">
                <a:solidFill>
                  <a:srgbClr val="6E5B25"/>
                </a:solidFill>
              </a:rPr>
            </a:br>
            <a:r>
              <a:rPr lang="en-US" sz="2000" dirty="0" smtClean="0">
                <a:solidFill>
                  <a:srgbClr val="6E5B25"/>
                </a:solidFill>
              </a:rPr>
              <a:t>LOCAL LEVEL</a:t>
            </a:r>
            <a:endParaRPr lang="en-US" sz="2000" dirty="0">
              <a:solidFill>
                <a:srgbClr val="6E5B25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8734" y="2711946"/>
            <a:ext cx="23930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526">
              <a:buSzPct val="12000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Enhanced </a:t>
            </a:r>
            <a:r>
              <a:rPr lang="en-US" sz="1500" b="1" dirty="0">
                <a:solidFill>
                  <a:srgbClr val="FF9900"/>
                </a:solidFill>
              </a:rPr>
              <a:t>adaptive capacity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communities to reduce their vulnerability to adverse impacts of future climate change driven risks</a:t>
            </a:r>
          </a:p>
          <a:p>
            <a:pPr marL="434765" lvl="2" indent="-285750" defTabSz="913526">
              <a:buClr>
                <a:srgbClr val="FF9900"/>
              </a:buClr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Community-level </a:t>
            </a:r>
            <a:r>
              <a:rPr lang="en-US" sz="1500" b="1" dirty="0">
                <a:solidFill>
                  <a:srgbClr val="FF9900"/>
                </a:solidFill>
              </a:rPr>
              <a:t>capacity building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500" b="1" dirty="0">
                <a:solidFill>
                  <a:srgbClr val="FF9900"/>
                </a:solidFill>
              </a:rPr>
              <a:t>awareness-raising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climate change</a:t>
            </a:r>
          </a:p>
          <a:p>
            <a:pPr marL="434765" lvl="2" indent="-285750" defTabSz="913526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9900"/>
                </a:solidFill>
              </a:rPr>
              <a:t>Portfolio of adaptation projects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country, in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countries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2590800"/>
            <a:ext cx="2514600" cy="0"/>
          </a:xfrm>
          <a:prstGeom prst="line">
            <a:avLst/>
          </a:prstGeom>
          <a:ln w="6350">
            <a:solidFill>
              <a:srgbClr val="6E5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3276600" y="1955167"/>
            <a:ext cx="1971555" cy="49240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r>
              <a:rPr lang="en-US" sz="2000" b="1" dirty="0">
                <a:solidFill>
                  <a:srgbClr val="FF9900"/>
                </a:solidFill>
              </a:rPr>
              <a:t>OUTCOME 2</a:t>
            </a:r>
            <a:r>
              <a:rPr lang="en-US" sz="2000" b="1" dirty="0" smtClean="0">
                <a:solidFill>
                  <a:srgbClr val="FF9900"/>
                </a:solidFill>
              </a:rPr>
              <a:t>:</a:t>
            </a:r>
            <a:r>
              <a:rPr lang="en-US" sz="2000" b="1" dirty="0" smtClean="0">
                <a:solidFill>
                  <a:srgbClr val="6E5B25"/>
                </a:solidFill>
              </a:rPr>
              <a:t/>
            </a:r>
            <a:br>
              <a:rPr lang="en-US" sz="2000" b="1" dirty="0" smtClean="0">
                <a:solidFill>
                  <a:srgbClr val="6E5B25"/>
                </a:solidFill>
              </a:rPr>
            </a:br>
            <a:r>
              <a:rPr lang="en-US" sz="2000" dirty="0" smtClean="0">
                <a:solidFill>
                  <a:srgbClr val="6E5B25"/>
                </a:solidFill>
              </a:rPr>
              <a:t>NATIONAL </a:t>
            </a:r>
            <a:r>
              <a:rPr lang="en-US" sz="2000" dirty="0">
                <a:solidFill>
                  <a:srgbClr val="6E5B25"/>
                </a:solidFill>
              </a:rPr>
              <a:t>LEVEL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08744" y="2711946"/>
            <a:ext cx="239306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526">
              <a:buSzPct val="12000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</a:t>
            </a:r>
            <a:r>
              <a:rPr lang="en-US" sz="1500" b="1" dirty="0">
                <a:solidFill>
                  <a:srgbClr val="FF9900"/>
                </a:solidFill>
              </a:rPr>
              <a:t>policies and </a:t>
            </a:r>
            <a:r>
              <a:rPr lang="en-US" sz="1500" b="1" dirty="0" err="1">
                <a:solidFill>
                  <a:srgbClr val="FF9900"/>
                </a:solidFill>
              </a:rPr>
              <a:t>programmes</a:t>
            </a:r>
            <a:r>
              <a:rPr lang="en-US" sz="1500" b="1" dirty="0">
                <a:solidFill>
                  <a:srgbClr val="FF9900"/>
                </a:solidFill>
              </a:rPr>
              <a:t> promote replication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best practices derived from 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CBA projects</a:t>
            </a:r>
          </a:p>
          <a:p>
            <a:pPr marL="434765" lvl="2" indent="-285750" defTabSz="913526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Dissemination/promotion of lessons learned at the national level</a:t>
            </a:r>
          </a:p>
          <a:p>
            <a:pPr marL="434765" lvl="2" indent="-285750" defTabSz="913526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of policymakers in CBA projects and processes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343155" y="2590800"/>
            <a:ext cx="2524245" cy="0"/>
          </a:xfrm>
          <a:prstGeom prst="line">
            <a:avLst/>
          </a:prstGeom>
          <a:ln w="6350">
            <a:solidFill>
              <a:srgbClr val="6E5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6096000" y="1955167"/>
            <a:ext cx="1971555" cy="49240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r>
              <a:rPr lang="en-US" sz="2000" b="1" dirty="0">
                <a:solidFill>
                  <a:srgbClr val="FF9900"/>
                </a:solidFill>
              </a:rPr>
              <a:t>OUTCOME 3</a:t>
            </a:r>
            <a:r>
              <a:rPr lang="en-US" sz="2000" b="1" dirty="0" smtClean="0">
                <a:solidFill>
                  <a:srgbClr val="FF9900"/>
                </a:solidFill>
              </a:rPr>
              <a:t>:</a:t>
            </a:r>
            <a:r>
              <a:rPr lang="en-US" sz="2000" b="1" dirty="0" smtClean="0">
                <a:solidFill>
                  <a:srgbClr val="6E5B25"/>
                </a:solidFill>
              </a:rPr>
              <a:t/>
            </a:r>
            <a:br>
              <a:rPr lang="en-US" sz="2000" b="1" dirty="0" smtClean="0">
                <a:solidFill>
                  <a:srgbClr val="6E5B25"/>
                </a:solidFill>
              </a:rPr>
            </a:br>
            <a:r>
              <a:rPr lang="en-US" sz="2000" dirty="0" smtClean="0">
                <a:solidFill>
                  <a:srgbClr val="6E5B25"/>
                </a:solidFill>
              </a:rPr>
              <a:t>GLOBAL </a:t>
            </a:r>
            <a:r>
              <a:rPr lang="en-US" sz="2000" dirty="0">
                <a:solidFill>
                  <a:srgbClr val="6E5B25"/>
                </a:solidFill>
              </a:rPr>
              <a:t>LEVEL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228144" y="2711946"/>
            <a:ext cx="2393066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526">
              <a:buSzPct val="120000"/>
            </a:pPr>
            <a:r>
              <a:rPr lang="en-US" sz="1500" b="1" dirty="0">
                <a:solidFill>
                  <a:srgbClr val="FF9900"/>
                </a:solidFill>
              </a:rPr>
              <a:t>Cooperation among member countries promotes innovation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 to climate change including variability</a:t>
            </a:r>
          </a:p>
          <a:p>
            <a:pPr marL="434765" lvl="2" indent="-285750" defTabSz="913526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Transboundary learning, based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practices identified by communities</a:t>
            </a:r>
          </a:p>
          <a:p>
            <a:pPr marL="434765" lvl="2" indent="-285750" defTabSz="913526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Lessons learned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CBA transmitted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stakeholders, including GEF-secretariat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2555" y="2590800"/>
            <a:ext cx="2524245" cy="0"/>
          </a:xfrm>
          <a:prstGeom prst="line">
            <a:avLst/>
          </a:prstGeom>
          <a:ln w="6350">
            <a:solidFill>
              <a:srgbClr val="6E5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5105400" cy="432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9900"/>
                </a:solidFill>
              </a:rPr>
              <a:t>SGP Regular </a:t>
            </a:r>
            <a:r>
              <a:rPr lang="en-US" sz="1900" b="1" dirty="0" smtClean="0">
                <a:solidFill>
                  <a:srgbClr val="FF9900"/>
                </a:solidFill>
              </a:rPr>
              <a:t>Approach </a:t>
            </a:r>
            <a:r>
              <a:rPr lang="en-US" sz="1900" i="1" dirty="0" smtClean="0"/>
              <a:t>Sub </a:t>
            </a:r>
            <a:r>
              <a:rPr lang="en-US" sz="1900" i="1" dirty="0"/>
              <a:t>regional modality</a:t>
            </a:r>
          </a:p>
          <a:p>
            <a:pPr>
              <a:buFont typeface="Arial" charset="0"/>
              <a:buChar char="•"/>
            </a:pPr>
            <a:r>
              <a:rPr lang="en-US" sz="1900" dirty="0"/>
              <a:t>Samoa Sub region (Samoa, Niue, Tokelau,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Cook </a:t>
            </a:r>
            <a:r>
              <a:rPr lang="en-US" sz="1900" dirty="0"/>
              <a:t>Island)</a:t>
            </a:r>
          </a:p>
          <a:p>
            <a:pPr>
              <a:buFont typeface="Arial" charset="0"/>
              <a:buChar char="•"/>
            </a:pPr>
            <a:r>
              <a:rPr lang="en-US" sz="1900" dirty="0"/>
              <a:t>Fiji Sub region (Fiji, Nauru, Tonga, </a:t>
            </a:r>
            <a:r>
              <a:rPr lang="en-US" sz="1900" dirty="0" smtClean="0"/>
              <a:t>Tuvalu</a:t>
            </a:r>
            <a:r>
              <a:rPr lang="en-US" sz="1900" dirty="0"/>
              <a:t>, Kiribati</a:t>
            </a:r>
            <a:r>
              <a:rPr lang="en-US" sz="1900" dirty="0" smtClean="0"/>
              <a:t>)</a:t>
            </a:r>
            <a:endParaRPr lang="en-US" sz="1900" b="1" dirty="0"/>
          </a:p>
          <a:p>
            <a:pPr marL="0" indent="0">
              <a:buNone/>
            </a:pPr>
            <a:r>
              <a:rPr lang="en-US" sz="1900" b="1" dirty="0">
                <a:solidFill>
                  <a:srgbClr val="FF9900"/>
                </a:solidFill>
              </a:rPr>
              <a:t>Global Grant Approach</a:t>
            </a:r>
          </a:p>
          <a:p>
            <a:pPr>
              <a:buFont typeface="Arial" charset="0"/>
              <a:buChar char="•"/>
            </a:pPr>
            <a:r>
              <a:rPr lang="en-US" sz="1900" dirty="0"/>
              <a:t> </a:t>
            </a:r>
            <a:r>
              <a:rPr lang="en-US" sz="1900" i="1" dirty="0"/>
              <a:t>Works with Global INGO’s</a:t>
            </a:r>
          </a:p>
          <a:p>
            <a:pPr lvl="1">
              <a:buSzPct val="80000"/>
              <a:buFont typeface="Wingdings" charset="2"/>
              <a:buChar char="§"/>
            </a:pPr>
            <a:r>
              <a:rPr lang="en-US" sz="1900" dirty="0" smtClean="0"/>
              <a:t>GLIPSA</a:t>
            </a:r>
            <a:endParaRPr lang="en-US" sz="1900" dirty="0"/>
          </a:p>
          <a:p>
            <a:pPr>
              <a:buFont typeface="Arial" charset="0"/>
              <a:buChar char="•"/>
            </a:pPr>
            <a:r>
              <a:rPr lang="en-US" sz="1900" i="1" dirty="0" smtClean="0"/>
              <a:t>Works </a:t>
            </a:r>
            <a:r>
              <a:rPr lang="en-US" sz="1900" i="1" dirty="0"/>
              <a:t>with regional organizations </a:t>
            </a:r>
          </a:p>
          <a:p>
            <a:pPr lvl="1">
              <a:buSzPct val="80000"/>
              <a:buFont typeface="Wingdings" charset="2"/>
              <a:buChar char="§"/>
            </a:pPr>
            <a:r>
              <a:rPr lang="en-US" sz="1900" dirty="0" smtClean="0"/>
              <a:t>Foundation for Youth Development  </a:t>
            </a:r>
            <a:br>
              <a:rPr lang="en-US" sz="1900" dirty="0" smtClean="0"/>
            </a:br>
            <a:r>
              <a:rPr lang="en-US" sz="1900" dirty="0" smtClean="0"/>
              <a:t>(Nauru, Tonga and Tuvalu)</a:t>
            </a:r>
          </a:p>
          <a:p>
            <a:pPr lvl="1">
              <a:buSzPct val="80000"/>
              <a:buFont typeface="Wingdings" charset="2"/>
              <a:buChar char="§"/>
            </a:pPr>
            <a:r>
              <a:rPr lang="en-US" sz="1900" dirty="0" err="1" smtClean="0"/>
              <a:t>Te</a:t>
            </a:r>
            <a:r>
              <a:rPr lang="en-US" sz="1900" dirty="0" smtClean="0"/>
              <a:t> </a:t>
            </a:r>
            <a:r>
              <a:rPr lang="en-US" sz="1900" dirty="0" err="1"/>
              <a:t>Ispukarea</a:t>
            </a:r>
            <a:r>
              <a:rPr lang="en-US" sz="1900" dirty="0"/>
              <a:t> </a:t>
            </a:r>
            <a:r>
              <a:rPr lang="en-US" sz="1900" dirty="0" smtClean="0"/>
              <a:t>Society</a:t>
            </a:r>
            <a:br>
              <a:rPr lang="en-US" sz="1900" dirty="0" smtClean="0"/>
            </a:br>
            <a:r>
              <a:rPr lang="en-US" sz="1900" dirty="0" smtClean="0"/>
              <a:t>(Niue</a:t>
            </a:r>
            <a:r>
              <a:rPr lang="en-US" sz="1900" dirty="0"/>
              <a:t>, Tokelau &amp; Cook Island</a:t>
            </a:r>
            <a:r>
              <a:rPr lang="en-US" sz="1900" dirty="0" smtClean="0"/>
              <a:t>)</a:t>
            </a:r>
            <a:r>
              <a:rPr lang="en-US" sz="19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Approach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Pacific Region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58" b="6256"/>
          <a:stretch/>
        </p:blipFill>
        <p:spPr>
          <a:xfrm>
            <a:off x="5638800" y="4343400"/>
            <a:ext cx="324800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2" b="5066"/>
          <a:stretch/>
        </p:blipFill>
        <p:spPr>
          <a:xfrm>
            <a:off x="5638800" y="1939636"/>
            <a:ext cx="3248000" cy="2019795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1219200"/>
          </a:xfrm>
        </p:spPr>
        <p:txBody>
          <a:bodyPr>
            <a:noAutofit/>
          </a:bodyPr>
          <a:lstStyle/>
          <a:p>
            <a:r>
              <a:rPr lang="en-US" sz="3700" dirty="0"/>
              <a:t>Rationale for Different 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 smtClean="0"/>
              <a:t>Approach in </a:t>
            </a:r>
            <a:r>
              <a:rPr lang="en-US" sz="3700" dirty="0"/>
              <a:t>the Pacific's SIDS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8" y="1864904"/>
            <a:ext cx="8378142" cy="22498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No SGP presence in some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Follow the other UN Modality of Joint presence offices-Draws on this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Low population and poor connectivity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Low capacity  and insufficient number of NGO’s and CBO’s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Low and slow absorption of funding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83586"/>
            <a:ext cx="984019" cy="245814"/>
          </a:xfrm>
        </p:spPr>
        <p:txBody>
          <a:bodyPr/>
          <a:lstStyle/>
          <a:p>
            <a:fld id="{DE96379D-6DBA-45A3-B8BF-0EFED78770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21" t="5197" b="13953"/>
          <a:stretch/>
        </p:blipFill>
        <p:spPr>
          <a:xfrm>
            <a:off x="457200" y="4114800"/>
            <a:ext cx="3283856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1" b="14352"/>
          <a:stretch/>
        </p:blipFill>
        <p:spPr>
          <a:xfrm>
            <a:off x="3962400" y="4114800"/>
            <a:ext cx="2114550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7" r="8492" b="13953"/>
          <a:stretch/>
        </p:blipFill>
        <p:spPr>
          <a:xfrm>
            <a:off x="6310390" y="4114800"/>
            <a:ext cx="245261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64"/>
            <a:ext cx="5791200" cy="1111536"/>
          </a:xfrm>
        </p:spPr>
        <p:txBody>
          <a:bodyPr>
            <a:noAutofit/>
          </a:bodyPr>
          <a:lstStyle/>
          <a:p>
            <a:r>
              <a:rPr lang="en-US" dirty="0"/>
              <a:t>Portfolio in Fiji, Palau </a:t>
            </a:r>
            <a:br>
              <a:rPr lang="en-US" dirty="0"/>
            </a:br>
            <a:r>
              <a:rPr lang="en-US" dirty="0"/>
              <a:t>and Marshals Islands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</p:spPr>
        <p:txBody>
          <a:bodyPr/>
          <a:lstStyle/>
          <a:p>
            <a:fld id="{DE96379D-6DBA-45A3-B8BF-0EFED787705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38373"/>
              </p:ext>
            </p:extLst>
          </p:nvPr>
        </p:nvGraphicFramePr>
        <p:xfrm>
          <a:off x="533400" y="1828800"/>
          <a:ext cx="8153400" cy="2209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4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600" b="1" baseline="0" dirty="0" smtClean="0">
                          <a:solidFill>
                            <a:srgbClr val="006BB6"/>
                          </a:solidFill>
                        </a:rPr>
                        <a:t>BASIC STATS</a:t>
                      </a:r>
                      <a:endParaRPr lang="en-US" sz="1600" b="1" baseline="0" dirty="0">
                        <a:solidFill>
                          <a:srgbClr val="006BB6"/>
                        </a:solidFill>
                      </a:endParaRPr>
                    </a:p>
                  </a:txBody>
                  <a:tcPr marL="3810" marR="3810" marT="381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baseline="0" dirty="0" smtClean="0">
                          <a:solidFill>
                            <a:srgbClr val="006BB6"/>
                          </a:solidFill>
                        </a:rPr>
                        <a:t>TOTAL AMOUNTS</a:t>
                      </a:r>
                      <a:endParaRPr lang="en-US" sz="1600" b="1" baseline="0" dirty="0">
                        <a:solidFill>
                          <a:srgbClr val="006BB6"/>
                        </a:solidFill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baseline="0" dirty="0" smtClean="0">
                          <a:solidFill>
                            <a:srgbClr val="006BB6"/>
                          </a:solidFill>
                        </a:rPr>
                        <a:t>AVERAGE AMOUNTS</a:t>
                      </a:r>
                      <a:endParaRPr lang="en-US" sz="1600" b="1" baseline="0" dirty="0">
                        <a:solidFill>
                          <a:srgbClr val="006BB6"/>
                        </a:solidFill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Number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Total Amount in Grants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6 670 802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35 865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Total Amount of Cash Co-financing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974 356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5 238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Total Amount of Kind Co-financing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3 558 438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19 131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992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 dirty="0">
                          <a:effectLst/>
                        </a:rPr>
                        <a:t>Total Amount of Co-financing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4 532 795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24 370 USD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10" marR="3810" marT="381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E5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715000" y="4477436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509170"/>
              </p:ext>
            </p:extLst>
          </p:nvPr>
        </p:nvGraphicFramePr>
        <p:xfrm>
          <a:off x="4013263" y="4038600"/>
          <a:ext cx="5130737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4343400"/>
            <a:ext cx="4504836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83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334000" cy="1143000"/>
          </a:xfrm>
        </p:spPr>
        <p:txBody>
          <a:bodyPr>
            <a:noAutofit/>
          </a:bodyPr>
          <a:lstStyle/>
          <a:p>
            <a:r>
              <a:rPr lang="en-US" dirty="0"/>
              <a:t>SIDS </a:t>
            </a:r>
            <a:r>
              <a:rPr lang="en-US" dirty="0" smtClean="0"/>
              <a:t>CBA </a:t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75757"/>
            <a:ext cx="8001001" cy="24438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To improve the adaptive capacity of communities, thereby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reduce </a:t>
            </a:r>
            <a:r>
              <a:rPr lang="en-US" sz="2200" dirty="0"/>
              <a:t>vulnerability to the adverse effects of climate change risks,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To provide countries with concrete ground-level experience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with </a:t>
            </a:r>
            <a:r>
              <a:rPr lang="en-US" sz="2200" dirty="0"/>
              <a:t>local climate change adaptation,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To provide clear policy lessons, make efforts to mainstream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into </a:t>
            </a:r>
            <a:r>
              <a:rPr lang="en-US" sz="2200" dirty="0"/>
              <a:t>national processes and up scale practices across scale.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953"/>
          <a:stretch/>
        </p:blipFill>
        <p:spPr bwMode="auto">
          <a:xfrm>
            <a:off x="228600" y="4267200"/>
            <a:ext cx="8686800" cy="21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6581" y="6383586"/>
            <a:ext cx="984019" cy="245814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SGP Palette">
      <a:dk1>
        <a:srgbClr val="000000"/>
      </a:dk1>
      <a:lt1>
        <a:srgbClr val="FFFFFF"/>
      </a:lt1>
      <a:dk2>
        <a:srgbClr val="6E5B24"/>
      </a:dk2>
      <a:lt2>
        <a:srgbClr val="F5A81C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9130</TotalTime>
  <Words>275</Words>
  <Application>Microsoft Macintosh PowerPoint</Application>
  <PresentationFormat>On-screen Show (4:3)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Retrospect</vt:lpstr>
      <vt:lpstr>PowerPoint Presentation</vt:lpstr>
      <vt:lpstr>Divider slides  four color options  to choose from</vt:lpstr>
      <vt:lpstr>SGP SIDS Approach  and Strategic Objectives</vt:lpstr>
      <vt:lpstr>SGP’s Strategies for Islands  Resilience</vt:lpstr>
      <vt:lpstr>Approach in  the Pacific Region</vt:lpstr>
      <vt:lpstr>Rationale for Different  Approach in the Pacific's SIDS</vt:lpstr>
      <vt:lpstr>Portfolio in Fiji, Palau  and Marshals Islands </vt:lpstr>
      <vt:lpstr>SIDS CBA  Project Objectives</vt:lpstr>
    </vt:vector>
  </TitlesOfParts>
  <Company>Microsoft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charles.nyandiga</dc:creator>
  <cp:lastModifiedBy>Camilo Salomon</cp:lastModifiedBy>
  <cp:revision>546</cp:revision>
  <cp:lastPrinted>2017-07-21T20:10:24Z</cp:lastPrinted>
  <dcterms:created xsi:type="dcterms:W3CDTF">2011-08-12T13:01:08Z</dcterms:created>
  <dcterms:modified xsi:type="dcterms:W3CDTF">2017-07-21T20:40:14Z</dcterms:modified>
</cp:coreProperties>
</file>